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97" r:id="rId3"/>
    <p:sldId id="289" r:id="rId4"/>
    <p:sldId id="281" r:id="rId5"/>
    <p:sldId id="291" r:id="rId6"/>
    <p:sldId id="292" r:id="rId7"/>
    <p:sldId id="270" r:id="rId8"/>
    <p:sldId id="271" r:id="rId9"/>
    <p:sldId id="268" r:id="rId10"/>
    <p:sldId id="267" r:id="rId11"/>
    <p:sldId id="269" r:id="rId12"/>
    <p:sldId id="282" r:id="rId13"/>
    <p:sldId id="272" r:id="rId14"/>
    <p:sldId id="274" r:id="rId15"/>
    <p:sldId id="283" r:id="rId16"/>
    <p:sldId id="284" r:id="rId17"/>
    <p:sldId id="273" r:id="rId18"/>
    <p:sldId id="275" r:id="rId19"/>
    <p:sldId id="276" r:id="rId20"/>
    <p:sldId id="299" r:id="rId21"/>
    <p:sldId id="277" r:id="rId22"/>
    <p:sldId id="285" r:id="rId23"/>
    <p:sldId id="279" r:id="rId24"/>
    <p:sldId id="280" r:id="rId25"/>
    <p:sldId id="298" r:id="rId26"/>
    <p:sldId id="300" r:id="rId27"/>
    <p:sldId id="293" r:id="rId28"/>
    <p:sldId id="296" r:id="rId29"/>
    <p:sldId id="288" r:id="rId30"/>
    <p:sldId id="287" r:id="rId31"/>
    <p:sldId id="278" r:id="rId32"/>
    <p:sldId id="2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81646" autoAdjust="0"/>
  </p:normalViewPr>
  <p:slideViewPr>
    <p:cSldViewPr snapToGrid="0">
      <p:cViewPr varScale="1">
        <p:scale>
          <a:sx n="120" d="100"/>
          <a:sy n="120" d="100"/>
        </p:scale>
        <p:origin x="102"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065BA-0655-4482-B025-A21AADBD2A5F}" type="doc">
      <dgm:prSet loTypeId="urn:microsoft.com/office/officeart/2005/8/layout/cycle2" loCatId="cycle" qsTypeId="urn:microsoft.com/office/officeart/2005/8/quickstyle/simple1" qsCatId="simple" csTypeId="urn:microsoft.com/office/officeart/2005/8/colors/accent0_1" csCatId="mainScheme" phldr="1"/>
      <dgm:spPr/>
      <dgm:t>
        <a:bodyPr/>
        <a:lstStyle/>
        <a:p>
          <a:endParaRPr lang="et-EE"/>
        </a:p>
      </dgm:t>
    </dgm:pt>
    <dgm:pt modelId="{9626839E-47C2-48A8-B94D-F97D7FDF7503}">
      <dgm:prSet phldrT="[Text]" custT="1"/>
      <dgm:spPr/>
      <dgm:t>
        <a:bodyPr/>
        <a:lstStyle/>
        <a:p>
          <a:r>
            <a:rPr lang="et-EE" sz="1800" b="1" dirty="0"/>
            <a:t>Analüüs</a:t>
          </a:r>
        </a:p>
        <a:p>
          <a:r>
            <a:rPr lang="et-EE" sz="1800" b="1" dirty="0"/>
            <a:t>Uuringud</a:t>
          </a:r>
        </a:p>
      </dgm:t>
    </dgm:pt>
    <dgm:pt modelId="{35D9B5FE-795B-48BB-BEC0-E6A29FC755E2}" type="parTrans" cxnId="{AAAAAB87-D472-4777-ACE4-3A8F7C0319F0}">
      <dgm:prSet/>
      <dgm:spPr/>
      <dgm:t>
        <a:bodyPr/>
        <a:lstStyle/>
        <a:p>
          <a:endParaRPr lang="et-EE"/>
        </a:p>
      </dgm:t>
    </dgm:pt>
    <dgm:pt modelId="{11594443-C511-457E-8BF8-C8EDA537C1C1}" type="sibTrans" cxnId="{AAAAAB87-D472-4777-ACE4-3A8F7C0319F0}">
      <dgm:prSet/>
      <dgm:spPr/>
      <dgm:t>
        <a:bodyPr/>
        <a:lstStyle/>
        <a:p>
          <a:endParaRPr lang="et-EE"/>
        </a:p>
      </dgm:t>
    </dgm:pt>
    <dgm:pt modelId="{3D935013-4361-42F4-9B66-654FD18E9985}">
      <dgm:prSet phldrT="[Text]" custT="1"/>
      <dgm:spPr/>
      <dgm:t>
        <a:bodyPr/>
        <a:lstStyle/>
        <a:p>
          <a:r>
            <a:rPr lang="et-EE" sz="1800" b="1" dirty="0"/>
            <a:t>Üld-</a:t>
          </a:r>
        </a:p>
        <a:p>
          <a:r>
            <a:rPr lang="et-EE" sz="1800" b="1" dirty="0"/>
            <a:t>koolitu-</a:t>
          </a:r>
        </a:p>
        <a:p>
          <a:r>
            <a:rPr lang="et-EE" sz="1800" b="1" dirty="0"/>
            <a:t>sed</a:t>
          </a:r>
        </a:p>
      </dgm:t>
    </dgm:pt>
    <dgm:pt modelId="{AB634D21-A21D-4FB9-B806-1AC59CC5A4FD}" type="parTrans" cxnId="{A1F707CD-6A41-46B1-9C53-CB60AE60762A}">
      <dgm:prSet/>
      <dgm:spPr/>
      <dgm:t>
        <a:bodyPr/>
        <a:lstStyle/>
        <a:p>
          <a:endParaRPr lang="et-EE"/>
        </a:p>
      </dgm:t>
    </dgm:pt>
    <dgm:pt modelId="{E576FE90-B07D-4BDE-B68A-FF31E15EC448}" type="sibTrans" cxnId="{A1F707CD-6A41-46B1-9C53-CB60AE60762A}">
      <dgm:prSet/>
      <dgm:spPr/>
      <dgm:t>
        <a:bodyPr/>
        <a:lstStyle/>
        <a:p>
          <a:endParaRPr lang="et-EE"/>
        </a:p>
      </dgm:t>
    </dgm:pt>
    <dgm:pt modelId="{779F3364-D0DA-4E57-9562-92602FB04708}">
      <dgm:prSet phldrT="[Text]" custT="1"/>
      <dgm:spPr/>
      <dgm:t>
        <a:bodyPr/>
        <a:lstStyle/>
        <a:p>
          <a:r>
            <a:rPr lang="et-EE" sz="1800" b="1" dirty="0"/>
            <a:t>Case -</a:t>
          </a:r>
        </a:p>
        <a:p>
          <a:r>
            <a:rPr lang="et-EE" sz="1800" b="1" dirty="0"/>
            <a:t>study</a:t>
          </a:r>
        </a:p>
      </dgm:t>
    </dgm:pt>
    <dgm:pt modelId="{D431F7C4-B342-4B6C-9BCD-89EE6C369A98}" type="parTrans" cxnId="{A115D4B0-ED56-4826-9B97-5B985D8D59AE}">
      <dgm:prSet/>
      <dgm:spPr/>
      <dgm:t>
        <a:bodyPr/>
        <a:lstStyle/>
        <a:p>
          <a:endParaRPr lang="et-EE"/>
        </a:p>
      </dgm:t>
    </dgm:pt>
    <dgm:pt modelId="{36A685A1-F07A-4E38-B52B-1A1C67E0CAA3}" type="sibTrans" cxnId="{A115D4B0-ED56-4826-9B97-5B985D8D59AE}">
      <dgm:prSet/>
      <dgm:spPr/>
      <dgm:t>
        <a:bodyPr/>
        <a:lstStyle/>
        <a:p>
          <a:endParaRPr lang="et-EE"/>
        </a:p>
      </dgm:t>
    </dgm:pt>
    <dgm:pt modelId="{682242EB-5A22-4B61-93A3-CAC9F502609D}">
      <dgm:prSet phldrT="[Text]" custT="1"/>
      <dgm:spPr/>
      <dgm:t>
        <a:bodyPr/>
        <a:lstStyle/>
        <a:p>
          <a:r>
            <a:rPr lang="et-EE" sz="1800" b="1" dirty="0"/>
            <a:t>Rahvus-</a:t>
          </a:r>
        </a:p>
        <a:p>
          <a:r>
            <a:rPr lang="et-EE" sz="1800" b="1" dirty="0"/>
            <a:t>vaheline</a:t>
          </a:r>
        </a:p>
        <a:p>
          <a:r>
            <a:rPr lang="et-EE" sz="1800" b="1" dirty="0"/>
            <a:t>kogemus</a:t>
          </a:r>
        </a:p>
      </dgm:t>
    </dgm:pt>
    <dgm:pt modelId="{71A37567-F69B-4335-A339-42C0175C6656}" type="parTrans" cxnId="{30AE2B91-CA68-4D3C-A48E-DD0482362011}">
      <dgm:prSet/>
      <dgm:spPr/>
      <dgm:t>
        <a:bodyPr/>
        <a:lstStyle/>
        <a:p>
          <a:endParaRPr lang="et-EE"/>
        </a:p>
      </dgm:t>
    </dgm:pt>
    <dgm:pt modelId="{FB413719-ECBD-448B-BC61-628BE26FA6EF}" type="sibTrans" cxnId="{30AE2B91-CA68-4D3C-A48E-DD0482362011}">
      <dgm:prSet/>
      <dgm:spPr/>
      <dgm:t>
        <a:bodyPr/>
        <a:lstStyle/>
        <a:p>
          <a:endParaRPr lang="et-EE"/>
        </a:p>
      </dgm:t>
    </dgm:pt>
    <dgm:pt modelId="{DA2F3A51-590E-4A40-8B24-9631DDC420EF}">
      <dgm:prSet phldrT="[Text]" custT="1"/>
      <dgm:spPr/>
      <dgm:t>
        <a:bodyPr/>
        <a:lstStyle/>
        <a:p>
          <a:r>
            <a:rPr lang="et-EE" sz="1800" b="1" dirty="0"/>
            <a:t>Projekt</a:t>
          </a:r>
        </a:p>
        <a:p>
          <a:r>
            <a:rPr lang="et-EE" sz="1800" b="1" dirty="0"/>
            <a:t>ette-võttes</a:t>
          </a:r>
        </a:p>
      </dgm:t>
    </dgm:pt>
    <dgm:pt modelId="{F4D4661E-0DE6-4998-AB48-BBF5964CBB9C}" type="parTrans" cxnId="{8B311C48-A203-4DD9-BE42-69391A78E648}">
      <dgm:prSet/>
      <dgm:spPr/>
      <dgm:t>
        <a:bodyPr/>
        <a:lstStyle/>
        <a:p>
          <a:endParaRPr lang="et-EE"/>
        </a:p>
      </dgm:t>
    </dgm:pt>
    <dgm:pt modelId="{AA7F5824-54F1-4BD1-A4B9-4B2DAB2E8C0F}" type="sibTrans" cxnId="{8B311C48-A203-4DD9-BE42-69391A78E648}">
      <dgm:prSet/>
      <dgm:spPr/>
      <dgm:t>
        <a:bodyPr/>
        <a:lstStyle/>
        <a:p>
          <a:endParaRPr lang="et-EE"/>
        </a:p>
      </dgm:t>
    </dgm:pt>
    <dgm:pt modelId="{E4E79E17-85E7-42BF-8E41-06F982C65261}" type="pres">
      <dgm:prSet presAssocID="{4EB065BA-0655-4482-B025-A21AADBD2A5F}" presName="cycle" presStyleCnt="0">
        <dgm:presLayoutVars>
          <dgm:dir/>
          <dgm:resizeHandles val="exact"/>
        </dgm:presLayoutVars>
      </dgm:prSet>
      <dgm:spPr/>
    </dgm:pt>
    <dgm:pt modelId="{AE467CF1-F833-430D-9E0F-130917479C44}" type="pres">
      <dgm:prSet presAssocID="{9626839E-47C2-48A8-B94D-F97D7FDF7503}" presName="node" presStyleLbl="node1" presStyleIdx="0" presStyleCnt="5">
        <dgm:presLayoutVars>
          <dgm:bulletEnabled val="1"/>
        </dgm:presLayoutVars>
      </dgm:prSet>
      <dgm:spPr/>
    </dgm:pt>
    <dgm:pt modelId="{975BC4CF-A955-4BEE-A676-B1D221A0074A}" type="pres">
      <dgm:prSet presAssocID="{11594443-C511-457E-8BF8-C8EDA537C1C1}" presName="sibTrans" presStyleLbl="sibTrans2D1" presStyleIdx="0" presStyleCnt="5"/>
      <dgm:spPr/>
    </dgm:pt>
    <dgm:pt modelId="{B3CC0638-21DC-46CB-992E-5D55B8BDC882}" type="pres">
      <dgm:prSet presAssocID="{11594443-C511-457E-8BF8-C8EDA537C1C1}" presName="connectorText" presStyleLbl="sibTrans2D1" presStyleIdx="0" presStyleCnt="5"/>
      <dgm:spPr/>
    </dgm:pt>
    <dgm:pt modelId="{A899434A-7687-408A-AD1D-05BEBDBA744C}" type="pres">
      <dgm:prSet presAssocID="{3D935013-4361-42F4-9B66-654FD18E9985}" presName="node" presStyleLbl="node1" presStyleIdx="1" presStyleCnt="5">
        <dgm:presLayoutVars>
          <dgm:bulletEnabled val="1"/>
        </dgm:presLayoutVars>
      </dgm:prSet>
      <dgm:spPr/>
    </dgm:pt>
    <dgm:pt modelId="{F8A25A1B-6B6C-4A40-8B86-026138EEF2B9}" type="pres">
      <dgm:prSet presAssocID="{E576FE90-B07D-4BDE-B68A-FF31E15EC448}" presName="sibTrans" presStyleLbl="sibTrans2D1" presStyleIdx="1" presStyleCnt="5"/>
      <dgm:spPr/>
    </dgm:pt>
    <dgm:pt modelId="{8D820C32-89BA-416D-A10D-375845B0AB9A}" type="pres">
      <dgm:prSet presAssocID="{E576FE90-B07D-4BDE-B68A-FF31E15EC448}" presName="connectorText" presStyleLbl="sibTrans2D1" presStyleIdx="1" presStyleCnt="5"/>
      <dgm:spPr/>
    </dgm:pt>
    <dgm:pt modelId="{4176BE57-A4FA-4617-B029-1BC60B643106}" type="pres">
      <dgm:prSet presAssocID="{779F3364-D0DA-4E57-9562-92602FB04708}" presName="node" presStyleLbl="node1" presStyleIdx="2" presStyleCnt="5">
        <dgm:presLayoutVars>
          <dgm:bulletEnabled val="1"/>
        </dgm:presLayoutVars>
      </dgm:prSet>
      <dgm:spPr/>
    </dgm:pt>
    <dgm:pt modelId="{B673168B-9FD7-4D92-8F49-3A26EFB04710}" type="pres">
      <dgm:prSet presAssocID="{36A685A1-F07A-4E38-B52B-1A1C67E0CAA3}" presName="sibTrans" presStyleLbl="sibTrans2D1" presStyleIdx="2" presStyleCnt="5"/>
      <dgm:spPr/>
    </dgm:pt>
    <dgm:pt modelId="{6AAFD2AC-F803-4B12-9C97-5C686B077D30}" type="pres">
      <dgm:prSet presAssocID="{36A685A1-F07A-4E38-B52B-1A1C67E0CAA3}" presName="connectorText" presStyleLbl="sibTrans2D1" presStyleIdx="2" presStyleCnt="5"/>
      <dgm:spPr/>
    </dgm:pt>
    <dgm:pt modelId="{08801868-1C18-44A7-9FC2-228DB1219511}" type="pres">
      <dgm:prSet presAssocID="{682242EB-5A22-4B61-93A3-CAC9F502609D}" presName="node" presStyleLbl="node1" presStyleIdx="3" presStyleCnt="5">
        <dgm:presLayoutVars>
          <dgm:bulletEnabled val="1"/>
        </dgm:presLayoutVars>
      </dgm:prSet>
      <dgm:spPr/>
    </dgm:pt>
    <dgm:pt modelId="{AC57AB36-32DA-44DE-BB68-3ACACE941357}" type="pres">
      <dgm:prSet presAssocID="{FB413719-ECBD-448B-BC61-628BE26FA6EF}" presName="sibTrans" presStyleLbl="sibTrans2D1" presStyleIdx="3" presStyleCnt="5"/>
      <dgm:spPr/>
    </dgm:pt>
    <dgm:pt modelId="{E1719944-C6E6-4FB0-97DB-4DAF9C9206E9}" type="pres">
      <dgm:prSet presAssocID="{FB413719-ECBD-448B-BC61-628BE26FA6EF}" presName="connectorText" presStyleLbl="sibTrans2D1" presStyleIdx="3" presStyleCnt="5"/>
      <dgm:spPr/>
    </dgm:pt>
    <dgm:pt modelId="{98CE2122-426E-48C3-B970-04EAF653BCF1}" type="pres">
      <dgm:prSet presAssocID="{DA2F3A51-590E-4A40-8B24-9631DDC420EF}" presName="node" presStyleLbl="node1" presStyleIdx="4" presStyleCnt="5">
        <dgm:presLayoutVars>
          <dgm:bulletEnabled val="1"/>
        </dgm:presLayoutVars>
      </dgm:prSet>
      <dgm:spPr/>
    </dgm:pt>
    <dgm:pt modelId="{1AEA348A-41DC-4D31-91E4-80C1A96B07C7}" type="pres">
      <dgm:prSet presAssocID="{AA7F5824-54F1-4BD1-A4B9-4B2DAB2E8C0F}" presName="sibTrans" presStyleLbl="sibTrans2D1" presStyleIdx="4" presStyleCnt="5"/>
      <dgm:spPr/>
    </dgm:pt>
    <dgm:pt modelId="{47C1F145-093A-4F22-8AD3-650963E6B0F8}" type="pres">
      <dgm:prSet presAssocID="{AA7F5824-54F1-4BD1-A4B9-4B2DAB2E8C0F}" presName="connectorText" presStyleLbl="sibTrans2D1" presStyleIdx="4" presStyleCnt="5"/>
      <dgm:spPr/>
    </dgm:pt>
  </dgm:ptLst>
  <dgm:cxnLst>
    <dgm:cxn modelId="{40174308-47DB-4900-A89A-8B3A5CDC21FB}" type="presOf" srcId="{3D935013-4361-42F4-9B66-654FD18E9985}" destId="{A899434A-7687-408A-AD1D-05BEBDBA744C}" srcOrd="0" destOrd="0" presId="urn:microsoft.com/office/officeart/2005/8/layout/cycle2"/>
    <dgm:cxn modelId="{E8C9DE1A-F67D-4EC8-9178-D1028D50E697}" type="presOf" srcId="{AA7F5824-54F1-4BD1-A4B9-4B2DAB2E8C0F}" destId="{47C1F145-093A-4F22-8AD3-650963E6B0F8}" srcOrd="1" destOrd="0" presId="urn:microsoft.com/office/officeart/2005/8/layout/cycle2"/>
    <dgm:cxn modelId="{B7AF851E-6C18-40D6-979B-FBCB79322F52}" type="presOf" srcId="{11594443-C511-457E-8BF8-C8EDA537C1C1}" destId="{975BC4CF-A955-4BEE-A676-B1D221A0074A}" srcOrd="0" destOrd="0" presId="urn:microsoft.com/office/officeart/2005/8/layout/cycle2"/>
    <dgm:cxn modelId="{CDE2A72F-24EB-4159-81CE-A38116E0273F}" type="presOf" srcId="{FB413719-ECBD-448B-BC61-628BE26FA6EF}" destId="{AC57AB36-32DA-44DE-BB68-3ACACE941357}" srcOrd="0" destOrd="0" presId="urn:microsoft.com/office/officeart/2005/8/layout/cycle2"/>
    <dgm:cxn modelId="{3A508766-19CE-401E-924C-0E724BBC841F}" type="presOf" srcId="{E576FE90-B07D-4BDE-B68A-FF31E15EC448}" destId="{F8A25A1B-6B6C-4A40-8B86-026138EEF2B9}" srcOrd="0" destOrd="0" presId="urn:microsoft.com/office/officeart/2005/8/layout/cycle2"/>
    <dgm:cxn modelId="{8B311C48-A203-4DD9-BE42-69391A78E648}" srcId="{4EB065BA-0655-4482-B025-A21AADBD2A5F}" destId="{DA2F3A51-590E-4A40-8B24-9631DDC420EF}" srcOrd="4" destOrd="0" parTransId="{F4D4661E-0DE6-4998-AB48-BBF5964CBB9C}" sibTransId="{AA7F5824-54F1-4BD1-A4B9-4B2DAB2E8C0F}"/>
    <dgm:cxn modelId="{5E2F6282-0ADC-4C19-9862-85931131596C}" type="presOf" srcId="{E576FE90-B07D-4BDE-B68A-FF31E15EC448}" destId="{8D820C32-89BA-416D-A10D-375845B0AB9A}" srcOrd="1" destOrd="0" presId="urn:microsoft.com/office/officeart/2005/8/layout/cycle2"/>
    <dgm:cxn modelId="{AAAAAB87-D472-4777-ACE4-3A8F7C0319F0}" srcId="{4EB065BA-0655-4482-B025-A21AADBD2A5F}" destId="{9626839E-47C2-48A8-B94D-F97D7FDF7503}" srcOrd="0" destOrd="0" parTransId="{35D9B5FE-795B-48BB-BEC0-E6A29FC755E2}" sibTransId="{11594443-C511-457E-8BF8-C8EDA537C1C1}"/>
    <dgm:cxn modelId="{30AE2B91-CA68-4D3C-A48E-DD0482362011}" srcId="{4EB065BA-0655-4482-B025-A21AADBD2A5F}" destId="{682242EB-5A22-4B61-93A3-CAC9F502609D}" srcOrd="3" destOrd="0" parTransId="{71A37567-F69B-4335-A339-42C0175C6656}" sibTransId="{FB413719-ECBD-448B-BC61-628BE26FA6EF}"/>
    <dgm:cxn modelId="{6BCB7994-70D6-4601-A92E-F752C440BE2A}" type="presOf" srcId="{36A685A1-F07A-4E38-B52B-1A1C67E0CAA3}" destId="{B673168B-9FD7-4D92-8F49-3A26EFB04710}" srcOrd="0" destOrd="0" presId="urn:microsoft.com/office/officeart/2005/8/layout/cycle2"/>
    <dgm:cxn modelId="{0A88B7A3-0BD3-4D5D-9E6D-5B371B529B15}" type="presOf" srcId="{DA2F3A51-590E-4A40-8B24-9631DDC420EF}" destId="{98CE2122-426E-48C3-B970-04EAF653BCF1}" srcOrd="0" destOrd="0" presId="urn:microsoft.com/office/officeart/2005/8/layout/cycle2"/>
    <dgm:cxn modelId="{A115D4B0-ED56-4826-9B97-5B985D8D59AE}" srcId="{4EB065BA-0655-4482-B025-A21AADBD2A5F}" destId="{779F3364-D0DA-4E57-9562-92602FB04708}" srcOrd="2" destOrd="0" parTransId="{D431F7C4-B342-4B6C-9BCD-89EE6C369A98}" sibTransId="{36A685A1-F07A-4E38-B52B-1A1C67E0CAA3}"/>
    <dgm:cxn modelId="{A02168B6-2E9C-4593-88E5-EFA721870E31}" type="presOf" srcId="{AA7F5824-54F1-4BD1-A4B9-4B2DAB2E8C0F}" destId="{1AEA348A-41DC-4D31-91E4-80C1A96B07C7}" srcOrd="0" destOrd="0" presId="urn:microsoft.com/office/officeart/2005/8/layout/cycle2"/>
    <dgm:cxn modelId="{5215CEBA-F303-4ABF-B438-89682139FA9A}" type="presOf" srcId="{9626839E-47C2-48A8-B94D-F97D7FDF7503}" destId="{AE467CF1-F833-430D-9E0F-130917479C44}" srcOrd="0" destOrd="0" presId="urn:microsoft.com/office/officeart/2005/8/layout/cycle2"/>
    <dgm:cxn modelId="{351D4CC3-17A2-4B7A-97FF-0E1EFA7B68C6}" type="presOf" srcId="{779F3364-D0DA-4E57-9562-92602FB04708}" destId="{4176BE57-A4FA-4617-B029-1BC60B643106}" srcOrd="0" destOrd="0" presId="urn:microsoft.com/office/officeart/2005/8/layout/cycle2"/>
    <dgm:cxn modelId="{8AB4E1CB-DF04-442D-8DB0-CA7FE65292CB}" type="presOf" srcId="{4EB065BA-0655-4482-B025-A21AADBD2A5F}" destId="{E4E79E17-85E7-42BF-8E41-06F982C65261}" srcOrd="0" destOrd="0" presId="urn:microsoft.com/office/officeart/2005/8/layout/cycle2"/>
    <dgm:cxn modelId="{A1F707CD-6A41-46B1-9C53-CB60AE60762A}" srcId="{4EB065BA-0655-4482-B025-A21AADBD2A5F}" destId="{3D935013-4361-42F4-9B66-654FD18E9985}" srcOrd="1" destOrd="0" parTransId="{AB634D21-A21D-4FB9-B806-1AC59CC5A4FD}" sibTransId="{E576FE90-B07D-4BDE-B68A-FF31E15EC448}"/>
    <dgm:cxn modelId="{D93264D8-BD3E-4C9A-965E-D849DAF7345B}" type="presOf" srcId="{682242EB-5A22-4B61-93A3-CAC9F502609D}" destId="{08801868-1C18-44A7-9FC2-228DB1219511}" srcOrd="0" destOrd="0" presId="urn:microsoft.com/office/officeart/2005/8/layout/cycle2"/>
    <dgm:cxn modelId="{CE2272ED-7FB5-4E24-B87C-19BAE28A0B3B}" type="presOf" srcId="{FB413719-ECBD-448B-BC61-628BE26FA6EF}" destId="{E1719944-C6E6-4FB0-97DB-4DAF9C9206E9}" srcOrd="1" destOrd="0" presId="urn:microsoft.com/office/officeart/2005/8/layout/cycle2"/>
    <dgm:cxn modelId="{6F0181F1-F9CB-47EC-BB0C-D984E2A504CB}" type="presOf" srcId="{36A685A1-F07A-4E38-B52B-1A1C67E0CAA3}" destId="{6AAFD2AC-F803-4B12-9C97-5C686B077D30}" srcOrd="1" destOrd="0" presId="urn:microsoft.com/office/officeart/2005/8/layout/cycle2"/>
    <dgm:cxn modelId="{023B1AF8-2839-4F2E-9746-DC353E5D1CD5}" type="presOf" srcId="{11594443-C511-457E-8BF8-C8EDA537C1C1}" destId="{B3CC0638-21DC-46CB-992E-5D55B8BDC882}" srcOrd="1" destOrd="0" presId="urn:microsoft.com/office/officeart/2005/8/layout/cycle2"/>
    <dgm:cxn modelId="{6CC706C7-E2C0-47C0-837A-E6A635A2671D}" type="presParOf" srcId="{E4E79E17-85E7-42BF-8E41-06F982C65261}" destId="{AE467CF1-F833-430D-9E0F-130917479C44}" srcOrd="0" destOrd="0" presId="urn:microsoft.com/office/officeart/2005/8/layout/cycle2"/>
    <dgm:cxn modelId="{0B485328-CADB-4578-9C20-B791E0DE36A2}" type="presParOf" srcId="{E4E79E17-85E7-42BF-8E41-06F982C65261}" destId="{975BC4CF-A955-4BEE-A676-B1D221A0074A}" srcOrd="1" destOrd="0" presId="urn:microsoft.com/office/officeart/2005/8/layout/cycle2"/>
    <dgm:cxn modelId="{C995B472-FA91-44E8-AF6B-D5E29D995679}" type="presParOf" srcId="{975BC4CF-A955-4BEE-A676-B1D221A0074A}" destId="{B3CC0638-21DC-46CB-992E-5D55B8BDC882}" srcOrd="0" destOrd="0" presId="urn:microsoft.com/office/officeart/2005/8/layout/cycle2"/>
    <dgm:cxn modelId="{BDDA0F63-570D-4329-8C51-0B41D36D6FC4}" type="presParOf" srcId="{E4E79E17-85E7-42BF-8E41-06F982C65261}" destId="{A899434A-7687-408A-AD1D-05BEBDBA744C}" srcOrd="2" destOrd="0" presId="urn:microsoft.com/office/officeart/2005/8/layout/cycle2"/>
    <dgm:cxn modelId="{2FEC41ED-C376-4A64-8A48-1CCFB133A1B2}" type="presParOf" srcId="{E4E79E17-85E7-42BF-8E41-06F982C65261}" destId="{F8A25A1B-6B6C-4A40-8B86-026138EEF2B9}" srcOrd="3" destOrd="0" presId="urn:microsoft.com/office/officeart/2005/8/layout/cycle2"/>
    <dgm:cxn modelId="{9C29C1C8-10C5-4568-93C5-48D42205888A}" type="presParOf" srcId="{F8A25A1B-6B6C-4A40-8B86-026138EEF2B9}" destId="{8D820C32-89BA-416D-A10D-375845B0AB9A}" srcOrd="0" destOrd="0" presId="urn:microsoft.com/office/officeart/2005/8/layout/cycle2"/>
    <dgm:cxn modelId="{CA006000-4A2C-49CA-B8DD-EBCC746B70EB}" type="presParOf" srcId="{E4E79E17-85E7-42BF-8E41-06F982C65261}" destId="{4176BE57-A4FA-4617-B029-1BC60B643106}" srcOrd="4" destOrd="0" presId="urn:microsoft.com/office/officeart/2005/8/layout/cycle2"/>
    <dgm:cxn modelId="{6A7DF396-8DE9-4046-88DC-F0EAE857749D}" type="presParOf" srcId="{E4E79E17-85E7-42BF-8E41-06F982C65261}" destId="{B673168B-9FD7-4D92-8F49-3A26EFB04710}" srcOrd="5" destOrd="0" presId="urn:microsoft.com/office/officeart/2005/8/layout/cycle2"/>
    <dgm:cxn modelId="{C89A6EDB-1FF9-4E2F-A025-990EA94CD246}" type="presParOf" srcId="{B673168B-9FD7-4D92-8F49-3A26EFB04710}" destId="{6AAFD2AC-F803-4B12-9C97-5C686B077D30}" srcOrd="0" destOrd="0" presId="urn:microsoft.com/office/officeart/2005/8/layout/cycle2"/>
    <dgm:cxn modelId="{5CEE294A-42FA-4B07-A61E-3D4C02DA3D11}" type="presParOf" srcId="{E4E79E17-85E7-42BF-8E41-06F982C65261}" destId="{08801868-1C18-44A7-9FC2-228DB1219511}" srcOrd="6" destOrd="0" presId="urn:microsoft.com/office/officeart/2005/8/layout/cycle2"/>
    <dgm:cxn modelId="{193CC1B2-A454-40F2-9C4B-92E202C9F40A}" type="presParOf" srcId="{E4E79E17-85E7-42BF-8E41-06F982C65261}" destId="{AC57AB36-32DA-44DE-BB68-3ACACE941357}" srcOrd="7" destOrd="0" presId="urn:microsoft.com/office/officeart/2005/8/layout/cycle2"/>
    <dgm:cxn modelId="{00D27F68-AE48-4D98-9382-B4113CB715A2}" type="presParOf" srcId="{AC57AB36-32DA-44DE-BB68-3ACACE941357}" destId="{E1719944-C6E6-4FB0-97DB-4DAF9C9206E9}" srcOrd="0" destOrd="0" presId="urn:microsoft.com/office/officeart/2005/8/layout/cycle2"/>
    <dgm:cxn modelId="{0AF0890D-84D2-4302-8F8E-8300158E3FDB}" type="presParOf" srcId="{E4E79E17-85E7-42BF-8E41-06F982C65261}" destId="{98CE2122-426E-48C3-B970-04EAF653BCF1}" srcOrd="8" destOrd="0" presId="urn:microsoft.com/office/officeart/2005/8/layout/cycle2"/>
    <dgm:cxn modelId="{3F01DBA4-2D7C-4142-9125-EC355FBDDAC8}" type="presParOf" srcId="{E4E79E17-85E7-42BF-8E41-06F982C65261}" destId="{1AEA348A-41DC-4D31-91E4-80C1A96B07C7}" srcOrd="9" destOrd="0" presId="urn:microsoft.com/office/officeart/2005/8/layout/cycle2"/>
    <dgm:cxn modelId="{E81D3515-9B59-4DEE-B21D-3EDDFE2FBAD7}" type="presParOf" srcId="{1AEA348A-41DC-4D31-91E4-80C1A96B07C7}" destId="{47C1F145-093A-4F22-8AD3-650963E6B0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67CF1-F833-430D-9E0F-130917479C44}">
      <dsp:nvSpPr>
        <dsp:cNvPr id="0" name=""/>
        <dsp:cNvSpPr/>
      </dsp:nvSpPr>
      <dsp:spPr>
        <a:xfrm>
          <a:off x="3578327" y="195"/>
          <a:ext cx="1552097" cy="1552097"/>
        </a:xfrm>
        <a:prstGeom prst="ellipse">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t-EE" sz="1800" b="1" kern="1200" dirty="0"/>
            <a:t>Analüüs</a:t>
          </a:r>
        </a:p>
        <a:p>
          <a:pPr marL="0" lvl="0" indent="0" algn="ctr" defTabSz="800100">
            <a:lnSpc>
              <a:spcPct val="90000"/>
            </a:lnSpc>
            <a:spcBef>
              <a:spcPct val="0"/>
            </a:spcBef>
            <a:spcAft>
              <a:spcPct val="35000"/>
            </a:spcAft>
            <a:buNone/>
          </a:pPr>
          <a:r>
            <a:rPr lang="et-EE" sz="1800" b="1" kern="1200" dirty="0"/>
            <a:t>Uuringud</a:t>
          </a:r>
        </a:p>
      </dsp:txBody>
      <dsp:txXfrm>
        <a:off x="3805626" y="227494"/>
        <a:ext cx="1097499" cy="1097499"/>
      </dsp:txXfrm>
    </dsp:sp>
    <dsp:sp modelId="{975BC4CF-A955-4BEE-A676-B1D221A0074A}">
      <dsp:nvSpPr>
        <dsp:cNvPr id="0" name=""/>
        <dsp:cNvSpPr/>
      </dsp:nvSpPr>
      <dsp:spPr>
        <a:xfrm rot="2160000">
          <a:off x="5081426" y="1192529"/>
          <a:ext cx="412829" cy="5238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a:off x="5093253" y="1260897"/>
        <a:ext cx="288980" cy="314300"/>
      </dsp:txXfrm>
    </dsp:sp>
    <dsp:sp modelId="{A899434A-7687-408A-AD1D-05BEBDBA744C}">
      <dsp:nvSpPr>
        <dsp:cNvPr id="0" name=""/>
        <dsp:cNvSpPr/>
      </dsp:nvSpPr>
      <dsp:spPr>
        <a:xfrm>
          <a:off x="5464162" y="1370334"/>
          <a:ext cx="1552097" cy="1552097"/>
        </a:xfrm>
        <a:prstGeom prst="ellipse">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t-EE" sz="1800" b="1" kern="1200" dirty="0"/>
            <a:t>Üld-</a:t>
          </a:r>
        </a:p>
        <a:p>
          <a:pPr marL="0" lvl="0" indent="0" algn="ctr" defTabSz="800100">
            <a:lnSpc>
              <a:spcPct val="90000"/>
            </a:lnSpc>
            <a:spcBef>
              <a:spcPct val="0"/>
            </a:spcBef>
            <a:spcAft>
              <a:spcPct val="35000"/>
            </a:spcAft>
            <a:buNone/>
          </a:pPr>
          <a:r>
            <a:rPr lang="et-EE" sz="1800" b="1" kern="1200" dirty="0"/>
            <a:t>koolitu-</a:t>
          </a:r>
        </a:p>
        <a:p>
          <a:pPr marL="0" lvl="0" indent="0" algn="ctr" defTabSz="800100">
            <a:lnSpc>
              <a:spcPct val="90000"/>
            </a:lnSpc>
            <a:spcBef>
              <a:spcPct val="0"/>
            </a:spcBef>
            <a:spcAft>
              <a:spcPct val="35000"/>
            </a:spcAft>
            <a:buNone/>
          </a:pPr>
          <a:r>
            <a:rPr lang="et-EE" sz="1800" b="1" kern="1200" dirty="0"/>
            <a:t>sed</a:t>
          </a:r>
        </a:p>
      </dsp:txBody>
      <dsp:txXfrm>
        <a:off x="5691461" y="1597633"/>
        <a:ext cx="1097499" cy="1097499"/>
      </dsp:txXfrm>
    </dsp:sp>
    <dsp:sp modelId="{F8A25A1B-6B6C-4A40-8B86-026138EEF2B9}">
      <dsp:nvSpPr>
        <dsp:cNvPr id="0" name=""/>
        <dsp:cNvSpPr/>
      </dsp:nvSpPr>
      <dsp:spPr>
        <a:xfrm rot="6480000">
          <a:off x="5677244" y="2981820"/>
          <a:ext cx="412829" cy="5238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rot="10800000">
        <a:off x="5758304" y="3027692"/>
        <a:ext cx="288980" cy="314300"/>
      </dsp:txXfrm>
    </dsp:sp>
    <dsp:sp modelId="{4176BE57-A4FA-4617-B029-1BC60B643106}">
      <dsp:nvSpPr>
        <dsp:cNvPr id="0" name=""/>
        <dsp:cNvSpPr/>
      </dsp:nvSpPr>
      <dsp:spPr>
        <a:xfrm>
          <a:off x="4743837" y="3587265"/>
          <a:ext cx="1552097" cy="1552097"/>
        </a:xfrm>
        <a:prstGeom prst="ellipse">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t-EE" sz="1800" b="1" kern="1200" dirty="0"/>
            <a:t>Case -</a:t>
          </a:r>
        </a:p>
        <a:p>
          <a:pPr marL="0" lvl="0" indent="0" algn="ctr" defTabSz="800100">
            <a:lnSpc>
              <a:spcPct val="90000"/>
            </a:lnSpc>
            <a:spcBef>
              <a:spcPct val="0"/>
            </a:spcBef>
            <a:spcAft>
              <a:spcPct val="35000"/>
            </a:spcAft>
            <a:buNone/>
          </a:pPr>
          <a:r>
            <a:rPr lang="et-EE" sz="1800" b="1" kern="1200" dirty="0"/>
            <a:t>study</a:t>
          </a:r>
        </a:p>
      </dsp:txBody>
      <dsp:txXfrm>
        <a:off x="4971136" y="3814564"/>
        <a:ext cx="1097499" cy="1097499"/>
      </dsp:txXfrm>
    </dsp:sp>
    <dsp:sp modelId="{B673168B-9FD7-4D92-8F49-3A26EFB04710}">
      <dsp:nvSpPr>
        <dsp:cNvPr id="0" name=""/>
        <dsp:cNvSpPr/>
      </dsp:nvSpPr>
      <dsp:spPr>
        <a:xfrm rot="10800000">
          <a:off x="4159645" y="4101397"/>
          <a:ext cx="412829" cy="5238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rot="10800000">
        <a:off x="4283494" y="4206163"/>
        <a:ext cx="288980" cy="314300"/>
      </dsp:txXfrm>
    </dsp:sp>
    <dsp:sp modelId="{08801868-1C18-44A7-9FC2-228DB1219511}">
      <dsp:nvSpPr>
        <dsp:cNvPr id="0" name=""/>
        <dsp:cNvSpPr/>
      </dsp:nvSpPr>
      <dsp:spPr>
        <a:xfrm>
          <a:off x="2412818" y="3587265"/>
          <a:ext cx="1552097" cy="1552097"/>
        </a:xfrm>
        <a:prstGeom prst="ellipse">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t-EE" sz="1800" b="1" kern="1200" dirty="0"/>
            <a:t>Rahvus-</a:t>
          </a:r>
        </a:p>
        <a:p>
          <a:pPr marL="0" lvl="0" indent="0" algn="ctr" defTabSz="800100">
            <a:lnSpc>
              <a:spcPct val="90000"/>
            </a:lnSpc>
            <a:spcBef>
              <a:spcPct val="0"/>
            </a:spcBef>
            <a:spcAft>
              <a:spcPct val="35000"/>
            </a:spcAft>
            <a:buNone/>
          </a:pPr>
          <a:r>
            <a:rPr lang="et-EE" sz="1800" b="1" kern="1200" dirty="0"/>
            <a:t>vaheline</a:t>
          </a:r>
        </a:p>
        <a:p>
          <a:pPr marL="0" lvl="0" indent="0" algn="ctr" defTabSz="800100">
            <a:lnSpc>
              <a:spcPct val="90000"/>
            </a:lnSpc>
            <a:spcBef>
              <a:spcPct val="0"/>
            </a:spcBef>
            <a:spcAft>
              <a:spcPct val="35000"/>
            </a:spcAft>
            <a:buNone/>
          </a:pPr>
          <a:r>
            <a:rPr lang="et-EE" sz="1800" b="1" kern="1200" dirty="0"/>
            <a:t>kogemus</a:t>
          </a:r>
        </a:p>
      </dsp:txBody>
      <dsp:txXfrm>
        <a:off x="2640117" y="3814564"/>
        <a:ext cx="1097499" cy="1097499"/>
      </dsp:txXfrm>
    </dsp:sp>
    <dsp:sp modelId="{AC57AB36-32DA-44DE-BB68-3ACACE941357}">
      <dsp:nvSpPr>
        <dsp:cNvPr id="0" name=""/>
        <dsp:cNvSpPr/>
      </dsp:nvSpPr>
      <dsp:spPr>
        <a:xfrm rot="15120000">
          <a:off x="2625900" y="3004044"/>
          <a:ext cx="412829" cy="5238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rot="10800000">
        <a:off x="2706960" y="3167704"/>
        <a:ext cx="288980" cy="314300"/>
      </dsp:txXfrm>
    </dsp:sp>
    <dsp:sp modelId="{98CE2122-426E-48C3-B970-04EAF653BCF1}">
      <dsp:nvSpPr>
        <dsp:cNvPr id="0" name=""/>
        <dsp:cNvSpPr/>
      </dsp:nvSpPr>
      <dsp:spPr>
        <a:xfrm>
          <a:off x="1692493" y="1370334"/>
          <a:ext cx="1552097" cy="1552097"/>
        </a:xfrm>
        <a:prstGeom prst="ellipse">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t-EE" sz="1800" b="1" kern="1200" dirty="0"/>
            <a:t>Projekt</a:t>
          </a:r>
        </a:p>
        <a:p>
          <a:pPr marL="0" lvl="0" indent="0" algn="ctr" defTabSz="800100">
            <a:lnSpc>
              <a:spcPct val="90000"/>
            </a:lnSpc>
            <a:spcBef>
              <a:spcPct val="0"/>
            </a:spcBef>
            <a:spcAft>
              <a:spcPct val="35000"/>
            </a:spcAft>
            <a:buNone/>
          </a:pPr>
          <a:r>
            <a:rPr lang="et-EE" sz="1800" b="1" kern="1200" dirty="0"/>
            <a:t>ette-võttes</a:t>
          </a:r>
        </a:p>
      </dsp:txBody>
      <dsp:txXfrm>
        <a:off x="1919792" y="1597633"/>
        <a:ext cx="1097499" cy="1097499"/>
      </dsp:txXfrm>
    </dsp:sp>
    <dsp:sp modelId="{1AEA348A-41DC-4D31-91E4-80C1A96B07C7}">
      <dsp:nvSpPr>
        <dsp:cNvPr id="0" name=""/>
        <dsp:cNvSpPr/>
      </dsp:nvSpPr>
      <dsp:spPr>
        <a:xfrm rot="19440000">
          <a:off x="3195592" y="1206264"/>
          <a:ext cx="412829" cy="52383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t-EE" sz="2200" kern="1200"/>
        </a:p>
      </dsp:txBody>
      <dsp:txXfrm>
        <a:off x="3207419" y="1347428"/>
        <a:ext cx="288980" cy="31430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7FBDF-B391-4EF4-9337-08A97BC6D2DC}" type="datetimeFigureOut">
              <a:rPr lang="et-EE" smtClean="0"/>
              <a:pPr/>
              <a:t>6.03.2018</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2667-3149-4E7D-AC56-8D62323130DC}" type="slidenum">
              <a:rPr lang="et-EE" smtClean="0"/>
              <a:pPr/>
              <a:t>‹#›</a:t>
            </a:fld>
            <a:endParaRPr lang="et-EE"/>
          </a:p>
        </p:txBody>
      </p:sp>
    </p:spTree>
    <p:extLst>
      <p:ext uri="{BB962C8B-B14F-4D97-AF65-F5344CB8AC3E}">
        <p14:creationId xmlns:p14="http://schemas.microsoft.com/office/powerpoint/2010/main" val="200760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0EF42667-3149-4E7D-AC56-8D62323130DC}" type="slidenum">
              <a:rPr lang="et-EE" smtClean="0"/>
              <a:pPr/>
              <a:t>4</a:t>
            </a:fld>
            <a:endParaRPr lang="et-EE"/>
          </a:p>
        </p:txBody>
      </p:sp>
    </p:spTree>
    <p:extLst>
      <p:ext uri="{BB962C8B-B14F-4D97-AF65-F5344CB8AC3E}">
        <p14:creationId xmlns:p14="http://schemas.microsoft.com/office/powerpoint/2010/main" val="362638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6EC28B2-2256-4D84-9936-D8D5C11CC93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D736C3FE-6337-403E-A3A4-DAAE66F66E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p>
        </p:txBody>
      </p:sp>
      <p:sp>
        <p:nvSpPr>
          <p:cNvPr id="11268" name="Slide Number Placeholder 3">
            <a:extLst>
              <a:ext uri="{FF2B5EF4-FFF2-40B4-BE49-F238E27FC236}">
                <a16:creationId xmlns:a16="http://schemas.microsoft.com/office/drawing/2014/main" id="{AD7335E9-BBB2-4B6A-A96C-6777F5BC67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fld id="{5DB04A71-8B21-4005-9BCD-63F42E3C58CC}" type="slidenum">
              <a:rPr lang="en-GB" altLang="et-EE" sz="1200" smtClean="0"/>
              <a:pPr/>
              <a:t>25</a:t>
            </a:fld>
            <a:endParaRPr lang="en-GB" altLang="et-EE" sz="1200"/>
          </a:p>
        </p:txBody>
      </p:sp>
    </p:spTree>
    <p:extLst>
      <p:ext uri="{BB962C8B-B14F-4D97-AF65-F5344CB8AC3E}">
        <p14:creationId xmlns:p14="http://schemas.microsoft.com/office/powerpoint/2010/main" val="158537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0EF42667-3149-4E7D-AC56-8D62323130DC}" type="slidenum">
              <a:rPr lang="et-EE" smtClean="0"/>
              <a:pPr/>
              <a:t>32</a:t>
            </a:fld>
            <a:endParaRPr lang="et-EE"/>
          </a:p>
        </p:txBody>
      </p:sp>
    </p:spTree>
    <p:extLst>
      <p:ext uri="{BB962C8B-B14F-4D97-AF65-F5344CB8AC3E}">
        <p14:creationId xmlns:p14="http://schemas.microsoft.com/office/powerpoint/2010/main" val="391063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ldiallkirjaga panoraampil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t-EE"/>
              <a:t>Klõpsake juhteksemplari pealkirja laadi redigeerimiseks</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Redigeerige juhteksemplari tekstilaade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t-EE"/>
              <a:t>Klõpsake juhteksemplari pealkirja laadi redigeerimiseks</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t-EE"/>
              <a:t>Redigeerige juhteksemplari tekstilaade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t-EE"/>
              <a:t>Klõpsake juhteksemplari pealkirja laadi redigeerimiseks</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t-EE"/>
              <a:t>Redigeerige juhteksemplari tekstilaade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21.03.2017</a:t>
            </a:r>
          </a:p>
        </p:txBody>
      </p:sp>
      <p:sp>
        <p:nvSpPr>
          <p:cNvPr id="7" name="Footer Placeholder 6"/>
          <p:cNvSpPr>
            <a:spLocks noGrp="1"/>
          </p:cNvSpPr>
          <p:nvPr>
            <p:ph type="ftr" sz="quarter" idx="11"/>
          </p:nvPr>
        </p:nvSpPr>
        <p:spPr/>
        <p:txBody>
          <a:bodyPr/>
          <a:lstStyle/>
          <a:p>
            <a:r>
              <a:rPr lang="en-US"/>
              <a:t>Peeter Mörd</a:t>
            </a:r>
          </a:p>
        </p:txBody>
      </p:sp>
      <p:sp>
        <p:nvSpPr>
          <p:cNvPr id="8" name="Slide Number Placeholder 7"/>
          <p:cNvSpPr>
            <a:spLocks noGrp="1"/>
          </p:cNvSpPr>
          <p:nvPr>
            <p:ph type="sldNum" sz="quarter" idx="12"/>
          </p:nvPr>
        </p:nvSpPr>
        <p:spPr/>
        <p:txBody>
          <a:bodyPr/>
          <a:lstStyle/>
          <a:p>
            <a:fld id="{FD24B642-CEA8-4348-808B-B85CA84B7F2D}"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832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nchor="ct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Redigeerige juhteksemplari tekstilaade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t-EE"/>
              <a:t>Klõpsake juhteksemplari pealkirja laadi redigeerimiseks</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Redigeerige juhteksemplari tekstilaade</a:t>
            </a:r>
          </a:p>
        </p:txBody>
      </p:sp>
      <p:sp>
        <p:nvSpPr>
          <p:cNvPr id="5" name="Date Placeholder 4"/>
          <p:cNvSpPr>
            <a:spLocks noGrp="1"/>
          </p:cNvSpPr>
          <p:nvPr>
            <p:ph type="dt" sz="half" idx="10"/>
          </p:nvPr>
        </p:nvSpPr>
        <p:spPr/>
        <p:txBody>
          <a:bodyPr/>
          <a:lstStyle/>
          <a:p>
            <a:fld id="{B61BEF0D-F0BB-DE4B-95CE-6DB70DBA9567}"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3/6/2018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68"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ii_ininjm8q0_1545705e58721b76"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http://www.imecc.e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hyperlink" Target="mailto:info@imecc.e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9976B91-0FFC-4443-BDF8-6D1C241C5C25}"/>
              </a:ext>
            </a:extLst>
          </p:cNvPr>
          <p:cNvSpPr>
            <a:spLocks noGrp="1"/>
          </p:cNvSpPr>
          <p:nvPr>
            <p:ph type="ctrTitle"/>
          </p:nvPr>
        </p:nvSpPr>
        <p:spPr/>
        <p:txBody>
          <a:bodyPr/>
          <a:lstStyle/>
          <a:p>
            <a:r>
              <a:rPr lang="et-EE" dirty="0"/>
              <a:t>Tööstus 4.0 </a:t>
            </a:r>
            <a:br>
              <a:rPr lang="et-EE" dirty="0"/>
            </a:br>
            <a:r>
              <a:rPr lang="et-EE" dirty="0"/>
              <a:t>rakendamine praktikas</a:t>
            </a:r>
          </a:p>
        </p:txBody>
      </p:sp>
      <p:sp>
        <p:nvSpPr>
          <p:cNvPr id="3" name="Alapealkiri 2">
            <a:extLst>
              <a:ext uri="{FF2B5EF4-FFF2-40B4-BE49-F238E27FC236}">
                <a16:creationId xmlns:a16="http://schemas.microsoft.com/office/drawing/2014/main" id="{FF23DE37-E352-43B4-A997-9ACAE2F365FF}"/>
              </a:ext>
            </a:extLst>
          </p:cNvPr>
          <p:cNvSpPr>
            <a:spLocks noGrp="1"/>
          </p:cNvSpPr>
          <p:nvPr>
            <p:ph type="subTitle" idx="1"/>
          </p:nvPr>
        </p:nvSpPr>
        <p:spPr>
          <a:xfrm>
            <a:off x="4515378" y="4413517"/>
            <a:ext cx="6987645" cy="1388534"/>
          </a:xfrm>
        </p:spPr>
        <p:txBody>
          <a:bodyPr>
            <a:normAutofit lnSpcReduction="10000"/>
          </a:bodyPr>
          <a:lstStyle/>
          <a:p>
            <a:r>
              <a:rPr lang="et-EE" sz="4000" dirty="0"/>
              <a:t>Jüri Riives</a:t>
            </a:r>
          </a:p>
          <a:p>
            <a:r>
              <a:rPr lang="et-EE" sz="4000" dirty="0"/>
              <a:t>IMECC OÜ</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752" y="369397"/>
            <a:ext cx="2247176" cy="1122052"/>
          </a:xfrm>
          <a:prstGeom prst="rect">
            <a:avLst/>
          </a:prstGeom>
        </p:spPr>
      </p:pic>
      <p:pic>
        <p:nvPicPr>
          <p:cNvPr id="6" name="Pilt 5">
            <a:extLst>
              <a:ext uri="{FF2B5EF4-FFF2-40B4-BE49-F238E27FC236}">
                <a16:creationId xmlns:a16="http://schemas.microsoft.com/office/drawing/2014/main" id="{00C2AB4C-7ACC-4A39-804C-804B9790DC6F}"/>
              </a:ext>
            </a:extLst>
          </p:cNvPr>
          <p:cNvPicPr>
            <a:picLocks noChangeAspect="1"/>
          </p:cNvPicPr>
          <p:nvPr/>
        </p:nvPicPr>
        <p:blipFill>
          <a:blip r:embed="rId3"/>
          <a:stretch>
            <a:fillRect/>
          </a:stretch>
        </p:blipFill>
        <p:spPr>
          <a:xfrm>
            <a:off x="0" y="5555743"/>
            <a:ext cx="2250219" cy="1302257"/>
          </a:xfrm>
          <a:prstGeom prst="rect">
            <a:avLst/>
          </a:prstGeom>
        </p:spPr>
      </p:pic>
    </p:spTree>
    <p:extLst>
      <p:ext uri="{BB962C8B-B14F-4D97-AF65-F5344CB8AC3E}">
        <p14:creationId xmlns:p14="http://schemas.microsoft.com/office/powerpoint/2010/main" val="368058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ealkiri 1"/>
          <p:cNvSpPr>
            <a:spLocks noGrp="1"/>
          </p:cNvSpPr>
          <p:nvPr>
            <p:ph type="title"/>
          </p:nvPr>
        </p:nvSpPr>
        <p:spPr>
          <a:xfrm>
            <a:off x="1484311" y="394138"/>
            <a:ext cx="10018713" cy="1671145"/>
          </a:xfrm>
        </p:spPr>
        <p:txBody>
          <a:bodyPr/>
          <a:lstStyle/>
          <a:p>
            <a:r>
              <a:rPr lang="et-EE" altLang="et-EE" dirty="0"/>
              <a:t>Digitaliseerimise ulatus</a:t>
            </a:r>
          </a:p>
        </p:txBody>
      </p:sp>
      <p:sp>
        <p:nvSpPr>
          <p:cNvPr id="12291" name="Sisu kohatäide 2"/>
          <p:cNvSpPr>
            <a:spLocks noGrp="1"/>
          </p:cNvSpPr>
          <p:nvPr>
            <p:ph idx="1"/>
          </p:nvPr>
        </p:nvSpPr>
        <p:spPr>
          <a:xfrm>
            <a:off x="1484310" y="1813034"/>
            <a:ext cx="10018713" cy="4146331"/>
          </a:xfrm>
        </p:spPr>
        <p:txBody>
          <a:bodyPr>
            <a:normAutofit/>
          </a:bodyPr>
          <a:lstStyle/>
          <a:p>
            <a:r>
              <a:rPr lang="et-EE" altLang="et-EE" sz="3200" dirty="0"/>
              <a:t>Tootmise digitaliseerimise tasemeks on erinevate digitaaltehnikate rakendamise tase protsesside teostamisel laiendatud tarneahela </a:t>
            </a:r>
            <a:r>
              <a:rPr lang="et-EE" altLang="et-EE" sz="3200" dirty="0">
                <a:solidFill>
                  <a:srgbClr val="FF0000"/>
                </a:solidFill>
              </a:rPr>
              <a:t>(turundus, arendus, sisseost, tootmise ettevalmistus, tootmine, testimine, logistika, müük, müügijärgne teenindus, taaskasutus) </a:t>
            </a:r>
            <a:r>
              <a:rPr lang="et-EE" altLang="et-EE" sz="3200" dirty="0"/>
              <a:t>ulatuses  </a:t>
            </a:r>
          </a:p>
        </p:txBody>
      </p:sp>
    </p:spTree>
    <p:extLst>
      <p:ext uri="{BB962C8B-B14F-4D97-AF65-F5344CB8AC3E}">
        <p14:creationId xmlns:p14="http://schemas.microsoft.com/office/powerpoint/2010/main" val="83864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ealkiri 1"/>
          <p:cNvSpPr>
            <a:spLocks noGrp="1"/>
          </p:cNvSpPr>
          <p:nvPr>
            <p:ph type="title"/>
          </p:nvPr>
        </p:nvSpPr>
        <p:spPr>
          <a:xfrm>
            <a:off x="1484311" y="685800"/>
            <a:ext cx="10018713" cy="1316421"/>
          </a:xfrm>
        </p:spPr>
        <p:txBody>
          <a:bodyPr/>
          <a:lstStyle/>
          <a:p>
            <a:r>
              <a:rPr lang="et-EE" altLang="et-EE" dirty="0"/>
              <a:t>Tark tootmine</a:t>
            </a:r>
          </a:p>
        </p:txBody>
      </p:sp>
      <p:sp>
        <p:nvSpPr>
          <p:cNvPr id="14339" name="Sisu kohatäide 2"/>
          <p:cNvSpPr>
            <a:spLocks noGrp="1"/>
          </p:cNvSpPr>
          <p:nvPr>
            <p:ph idx="1"/>
          </p:nvPr>
        </p:nvSpPr>
        <p:spPr>
          <a:xfrm>
            <a:off x="1484310" y="2002221"/>
            <a:ext cx="10018713" cy="4225158"/>
          </a:xfrm>
        </p:spPr>
        <p:txBody>
          <a:bodyPr>
            <a:normAutofit/>
          </a:bodyPr>
          <a:lstStyle/>
          <a:p>
            <a:r>
              <a:rPr lang="et-EE" altLang="et-EE" sz="3200" dirty="0"/>
              <a:t>Tark tootmine toimub digitaalselt integreeritud süsteemides, kasutades oskuslikult suurt hulka süstematiseeritud andmeid ja teadmisi, et oskuslikult (kulusäästlikult, kvaliteetselt, kiiresti, jms) juhtida kõiki tootmise teostusega kaasnevaid protsesse nii ettevõttesiseselt kui ka laiendatud tarneahela ulatuses.</a:t>
            </a:r>
          </a:p>
        </p:txBody>
      </p:sp>
    </p:spTree>
    <p:extLst>
      <p:ext uri="{BB962C8B-B14F-4D97-AF65-F5344CB8AC3E}">
        <p14:creationId xmlns:p14="http://schemas.microsoft.com/office/powerpoint/2010/main" val="223746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122DBE9-6AA9-42A6-8B8B-937EBADB358B}"/>
              </a:ext>
            </a:extLst>
          </p:cNvPr>
          <p:cNvSpPr>
            <a:spLocks noGrp="1" noChangeArrowheads="1"/>
          </p:cNvSpPr>
          <p:nvPr>
            <p:ph type="title"/>
          </p:nvPr>
        </p:nvSpPr>
        <p:spPr>
          <a:xfrm>
            <a:off x="1484311" y="0"/>
            <a:ext cx="10018713" cy="1418897"/>
          </a:xfrm>
        </p:spPr>
        <p:txBody>
          <a:bodyPr/>
          <a:lstStyle/>
          <a:p>
            <a:r>
              <a:rPr lang="et-EE" altLang="et-EE" dirty="0"/>
              <a:t>Tööstus 4.0 on tegelikkus</a:t>
            </a:r>
          </a:p>
        </p:txBody>
      </p:sp>
      <p:sp>
        <p:nvSpPr>
          <p:cNvPr id="6147" name="Content Placeholder 2">
            <a:extLst>
              <a:ext uri="{FF2B5EF4-FFF2-40B4-BE49-F238E27FC236}">
                <a16:creationId xmlns:a16="http://schemas.microsoft.com/office/drawing/2014/main" id="{E19F90EA-0CE1-48F5-AD1B-41D5F6FE5055}"/>
              </a:ext>
            </a:extLst>
          </p:cNvPr>
          <p:cNvSpPr>
            <a:spLocks noGrp="1" noChangeArrowheads="1"/>
          </p:cNvSpPr>
          <p:nvPr>
            <p:ph idx="1"/>
          </p:nvPr>
        </p:nvSpPr>
        <p:spPr>
          <a:xfrm>
            <a:off x="1484312" y="1545021"/>
            <a:ext cx="10822754" cy="4382813"/>
          </a:xfrm>
        </p:spPr>
        <p:txBody>
          <a:bodyPr/>
          <a:lstStyle/>
          <a:p>
            <a:pPr marL="0" indent="0">
              <a:buNone/>
            </a:pPr>
            <a:endParaRPr lang="et-EE" altLang="et-EE" dirty="0"/>
          </a:p>
          <a:p>
            <a:pPr marL="0" indent="0">
              <a:buNone/>
            </a:pPr>
            <a:r>
              <a:rPr lang="et-EE" altLang="et-EE" sz="2800" dirty="0"/>
              <a:t>Intelligentne tehas (Smart Factory), kus toimub horisontaalse ja vertikaalse väärtusahela integratsioon ning kus üksikud (automatiseeritud) töökohad on suutelised iseseisvalt vastu võtma vajalikke otsuseid</a:t>
            </a:r>
          </a:p>
          <a:p>
            <a:pPr marL="0" indent="0">
              <a:buNone/>
            </a:pPr>
            <a:endParaRPr lang="et-EE" altLang="et-EE" dirty="0"/>
          </a:p>
          <a:p>
            <a:r>
              <a:rPr lang="et-EE" altLang="et-EE" sz="3200" i="1" dirty="0" err="1">
                <a:solidFill>
                  <a:srgbClr val="C00000"/>
                </a:solidFill>
              </a:rPr>
              <a:t>Cyber-physical</a:t>
            </a:r>
            <a:r>
              <a:rPr lang="et-EE" altLang="et-EE" sz="3200" i="1" dirty="0">
                <a:solidFill>
                  <a:srgbClr val="C00000"/>
                </a:solidFill>
              </a:rPr>
              <a:t> </a:t>
            </a:r>
            <a:r>
              <a:rPr lang="et-EE" altLang="et-EE" sz="3200" i="1" dirty="0" err="1">
                <a:solidFill>
                  <a:srgbClr val="C00000"/>
                </a:solidFill>
              </a:rPr>
              <a:t>systems</a:t>
            </a:r>
            <a:r>
              <a:rPr lang="et-EE" altLang="et-EE" sz="3200" i="1" dirty="0">
                <a:solidFill>
                  <a:srgbClr val="C00000"/>
                </a:solidFill>
              </a:rPr>
              <a:t> (CPS) </a:t>
            </a:r>
          </a:p>
          <a:p>
            <a:pPr marL="0" indent="0">
              <a:buNone/>
            </a:pPr>
            <a:r>
              <a:rPr lang="et-EE" altLang="et-EE" sz="3200" i="1" dirty="0">
                <a:solidFill>
                  <a:srgbClr val="C00000"/>
                </a:solidFill>
              </a:rPr>
              <a:t>and </a:t>
            </a:r>
            <a:r>
              <a:rPr lang="et-EE" altLang="et-EE" sz="3200" i="1" dirty="0" err="1">
                <a:solidFill>
                  <a:srgbClr val="C00000"/>
                </a:solidFill>
              </a:rPr>
              <a:t>the</a:t>
            </a:r>
            <a:r>
              <a:rPr lang="et-EE" altLang="et-EE" sz="3200" i="1" dirty="0">
                <a:solidFill>
                  <a:srgbClr val="C00000"/>
                </a:solidFill>
              </a:rPr>
              <a:t> Internet of </a:t>
            </a:r>
            <a:r>
              <a:rPr lang="et-EE" altLang="et-EE" sz="3200" i="1" dirty="0" err="1">
                <a:solidFill>
                  <a:srgbClr val="C00000"/>
                </a:solidFill>
              </a:rPr>
              <a:t>Things</a:t>
            </a:r>
            <a:r>
              <a:rPr lang="et-EE" altLang="et-EE" sz="3200" i="1" dirty="0">
                <a:solidFill>
                  <a:srgbClr val="C00000"/>
                </a:solidFill>
              </a:rPr>
              <a:t> (</a:t>
            </a:r>
            <a:r>
              <a:rPr lang="et-EE" altLang="et-EE" sz="3200" i="1" dirty="0" err="1">
                <a:solidFill>
                  <a:srgbClr val="C00000"/>
                </a:solidFill>
              </a:rPr>
              <a:t>IoT</a:t>
            </a:r>
            <a:r>
              <a:rPr lang="et-EE" altLang="et-EE" sz="3200" i="1" dirty="0">
                <a:solidFill>
                  <a:srgbClr val="C00000"/>
                </a:solidFill>
              </a:rPr>
              <a:t>)</a:t>
            </a:r>
          </a:p>
        </p:txBody>
      </p:sp>
      <p:pic>
        <p:nvPicPr>
          <p:cNvPr id="6148" name="Picture 2">
            <a:extLst>
              <a:ext uri="{FF2B5EF4-FFF2-40B4-BE49-F238E27FC236}">
                <a16:creationId xmlns:a16="http://schemas.microsoft.com/office/drawing/2014/main" id="{E0A51CAA-87EC-4308-BF75-F721D4532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345" y="3735033"/>
            <a:ext cx="5454882" cy="24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13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774" y="0"/>
            <a:ext cx="8399607" cy="1492250"/>
          </a:xfrm>
        </p:spPr>
        <p:txBody>
          <a:bodyPr>
            <a:normAutofit/>
          </a:bodyPr>
          <a:lstStyle/>
          <a:p>
            <a:pPr algn="ctr">
              <a:defRPr/>
            </a:pPr>
            <a:br>
              <a:rPr lang="et-EE" dirty="0"/>
            </a:br>
            <a:r>
              <a:rPr lang="et-EE" dirty="0"/>
              <a:t>Tööstus 4.0 põhikoostisosad</a:t>
            </a:r>
          </a:p>
        </p:txBody>
      </p:sp>
      <p:sp>
        <p:nvSpPr>
          <p:cNvPr id="3" name="Oval 2"/>
          <p:cNvSpPr/>
          <p:nvPr/>
        </p:nvSpPr>
        <p:spPr>
          <a:xfrm>
            <a:off x="5331692" y="2960256"/>
            <a:ext cx="1550988" cy="14965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t-EE" sz="2000" dirty="0">
                <a:solidFill>
                  <a:schemeClr val="tx1"/>
                </a:solidFill>
              </a:rPr>
              <a:t>Tööstus 4.0</a:t>
            </a:r>
          </a:p>
        </p:txBody>
      </p:sp>
      <p:sp>
        <p:nvSpPr>
          <p:cNvPr id="4" name="Rectangle 3"/>
          <p:cNvSpPr/>
          <p:nvPr/>
        </p:nvSpPr>
        <p:spPr>
          <a:xfrm>
            <a:off x="5331158" y="1697759"/>
            <a:ext cx="1551522" cy="711627"/>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Küber-füüsikalised süsteemid</a:t>
            </a:r>
          </a:p>
        </p:txBody>
      </p:sp>
      <p:sp>
        <p:nvSpPr>
          <p:cNvPr id="23" name="Rectangle 22"/>
          <p:cNvSpPr/>
          <p:nvPr/>
        </p:nvSpPr>
        <p:spPr>
          <a:xfrm>
            <a:off x="7139686" y="2408960"/>
            <a:ext cx="1734868" cy="703613"/>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Uudsed ärimudelid</a:t>
            </a:r>
          </a:p>
        </p:txBody>
      </p:sp>
      <p:sp>
        <p:nvSpPr>
          <p:cNvPr id="24" name="Rectangle 23"/>
          <p:cNvSpPr/>
          <p:nvPr/>
        </p:nvSpPr>
        <p:spPr>
          <a:xfrm>
            <a:off x="7549640" y="3367372"/>
            <a:ext cx="1797880" cy="68860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Tööstusrobotid </a:t>
            </a:r>
          </a:p>
        </p:txBody>
      </p:sp>
      <p:sp>
        <p:nvSpPr>
          <p:cNvPr id="26" name="Rectangle 25"/>
          <p:cNvSpPr/>
          <p:nvPr/>
        </p:nvSpPr>
        <p:spPr>
          <a:xfrm>
            <a:off x="7139686" y="4385832"/>
            <a:ext cx="1734868" cy="80326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Targad otsustus-süsteemid</a:t>
            </a:r>
          </a:p>
        </p:txBody>
      </p:sp>
      <p:sp>
        <p:nvSpPr>
          <p:cNvPr id="28" name="Rectangle 27"/>
          <p:cNvSpPr/>
          <p:nvPr/>
        </p:nvSpPr>
        <p:spPr>
          <a:xfrm>
            <a:off x="5294980" y="5189094"/>
            <a:ext cx="1598091" cy="72030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Asjade internet</a:t>
            </a:r>
          </a:p>
        </p:txBody>
      </p:sp>
      <p:sp>
        <p:nvSpPr>
          <p:cNvPr id="30" name="Rectangle 29"/>
          <p:cNvSpPr/>
          <p:nvPr/>
        </p:nvSpPr>
        <p:spPr>
          <a:xfrm>
            <a:off x="3309657" y="2408960"/>
            <a:ext cx="1735392" cy="71221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Küberturvalisus </a:t>
            </a:r>
          </a:p>
        </p:txBody>
      </p:sp>
      <p:sp>
        <p:nvSpPr>
          <p:cNvPr id="32" name="Rectangle 31"/>
          <p:cNvSpPr/>
          <p:nvPr/>
        </p:nvSpPr>
        <p:spPr>
          <a:xfrm>
            <a:off x="3112369" y="3367372"/>
            <a:ext cx="1550777" cy="688605"/>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Andmehaldus  </a:t>
            </a:r>
          </a:p>
        </p:txBody>
      </p:sp>
      <p:sp>
        <p:nvSpPr>
          <p:cNvPr id="33" name="Rectangle 32"/>
          <p:cNvSpPr/>
          <p:nvPr/>
        </p:nvSpPr>
        <p:spPr>
          <a:xfrm>
            <a:off x="3309657" y="4394435"/>
            <a:ext cx="1735392" cy="79465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t-EE" sz="1400" dirty="0">
                <a:solidFill>
                  <a:schemeClr val="tx1"/>
                </a:solidFill>
              </a:rPr>
              <a:t>Pilvelahendused </a:t>
            </a:r>
          </a:p>
        </p:txBody>
      </p:sp>
      <p:cxnSp>
        <p:nvCxnSpPr>
          <p:cNvPr id="6" name="Straight Connector 5"/>
          <p:cNvCxnSpPr>
            <a:stCxn id="3" idx="0"/>
            <a:endCxn id="4" idx="2"/>
          </p:cNvCxnSpPr>
          <p:nvPr/>
        </p:nvCxnSpPr>
        <p:spPr>
          <a:xfrm flipH="1" flipV="1">
            <a:off x="6106919" y="2409386"/>
            <a:ext cx="267" cy="5508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a:stCxn id="3" idx="7"/>
            <a:endCxn id="23" idx="1"/>
          </p:cNvCxnSpPr>
          <p:nvPr/>
        </p:nvCxnSpPr>
        <p:spPr>
          <a:xfrm flipV="1">
            <a:off x="6655543" y="2760767"/>
            <a:ext cx="484143" cy="41865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a:stCxn id="3" idx="1"/>
            <a:endCxn id="30" idx="3"/>
          </p:cNvCxnSpPr>
          <p:nvPr/>
        </p:nvCxnSpPr>
        <p:spPr>
          <a:xfrm flipH="1" flipV="1">
            <a:off x="5045049" y="2765068"/>
            <a:ext cx="513780" cy="414349"/>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p:cNvCxnSpPr>
            <a:stCxn id="3" idx="6"/>
            <a:endCxn id="24" idx="1"/>
          </p:cNvCxnSpPr>
          <p:nvPr/>
        </p:nvCxnSpPr>
        <p:spPr>
          <a:xfrm>
            <a:off x="6882680" y="3708519"/>
            <a:ext cx="666960" cy="3156"/>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a:stCxn id="32" idx="3"/>
            <a:endCxn id="3" idx="2"/>
          </p:cNvCxnSpPr>
          <p:nvPr/>
        </p:nvCxnSpPr>
        <p:spPr>
          <a:xfrm flipV="1">
            <a:off x="4663146" y="3708519"/>
            <a:ext cx="668546" cy="3156"/>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a:stCxn id="33" idx="3"/>
          </p:cNvCxnSpPr>
          <p:nvPr/>
        </p:nvCxnSpPr>
        <p:spPr>
          <a:xfrm flipV="1">
            <a:off x="5045049" y="4240777"/>
            <a:ext cx="544111" cy="550987"/>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a:stCxn id="3" idx="5"/>
            <a:endCxn id="26" idx="1"/>
          </p:cNvCxnSpPr>
          <p:nvPr/>
        </p:nvCxnSpPr>
        <p:spPr>
          <a:xfrm>
            <a:off x="6655543" y="4237620"/>
            <a:ext cx="484143" cy="549843"/>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a:cxnSpLocks/>
            <a:stCxn id="28" idx="0"/>
            <a:endCxn id="3" idx="4"/>
          </p:cNvCxnSpPr>
          <p:nvPr/>
        </p:nvCxnSpPr>
        <p:spPr>
          <a:xfrm flipV="1">
            <a:off x="6094026" y="4456781"/>
            <a:ext cx="13160" cy="73231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706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484311" y="173422"/>
            <a:ext cx="10018713" cy="1371599"/>
          </a:xfrm>
        </p:spPr>
        <p:txBody>
          <a:bodyPr/>
          <a:lstStyle/>
          <a:p>
            <a:r>
              <a:rPr lang="et-EE" dirty="0"/>
              <a:t>Küber-füüsikaline süsteem (CPS)</a:t>
            </a:r>
          </a:p>
        </p:txBody>
      </p:sp>
      <p:sp>
        <p:nvSpPr>
          <p:cNvPr id="3" name="Sisu kohatäide 2"/>
          <p:cNvSpPr>
            <a:spLocks noGrp="1"/>
          </p:cNvSpPr>
          <p:nvPr>
            <p:ph idx="1"/>
          </p:nvPr>
        </p:nvSpPr>
        <p:spPr>
          <a:xfrm>
            <a:off x="1484310" y="1446836"/>
            <a:ext cx="10018713" cy="5127584"/>
          </a:xfrm>
        </p:spPr>
        <p:txBody>
          <a:bodyPr>
            <a:normAutofit/>
          </a:bodyPr>
          <a:lstStyle/>
          <a:p>
            <a:r>
              <a:rPr lang="et-EE" sz="2800" dirty="0"/>
              <a:t>Küber-Füüsikaline Süsteem (</a:t>
            </a:r>
            <a:r>
              <a:rPr lang="et-EE" sz="2800" i="1" dirty="0"/>
              <a:t>Cyber-Physical System –</a:t>
            </a:r>
            <a:r>
              <a:rPr lang="et-EE" sz="2800" dirty="0"/>
              <a:t> CPS) on termin, mis kirjeldab laia valdkonda erineva funktsionaalsusega keerulisi  süsteeme, mis kasutavad erinevaid digitaaltehnoloogiaid (sh monitooring, andmeanalüüs, simulatsioon, otsustusteooriad, jms) füüsikalistes tehnoloogilistes süsteemides.</a:t>
            </a:r>
          </a:p>
        </p:txBody>
      </p:sp>
      <p:grpSp>
        <p:nvGrpSpPr>
          <p:cNvPr id="4" name="Group 11">
            <a:extLst>
              <a:ext uri="{FF2B5EF4-FFF2-40B4-BE49-F238E27FC236}">
                <a16:creationId xmlns:a16="http://schemas.microsoft.com/office/drawing/2014/main" id="{B81CEB77-C9F6-4DCC-A17C-1D801319789B}"/>
              </a:ext>
            </a:extLst>
          </p:cNvPr>
          <p:cNvGrpSpPr>
            <a:grpSpLocks/>
          </p:cNvGrpSpPr>
          <p:nvPr/>
        </p:nvGrpSpPr>
        <p:grpSpPr bwMode="auto">
          <a:xfrm>
            <a:off x="8256054" y="4838219"/>
            <a:ext cx="3434377" cy="1906703"/>
            <a:chOff x="385" y="164"/>
            <a:chExt cx="4355" cy="3287"/>
          </a:xfrm>
        </p:grpSpPr>
        <p:pic>
          <p:nvPicPr>
            <p:cNvPr id="5" name="Picture 12" descr="shot7">
              <a:extLst>
                <a:ext uri="{FF2B5EF4-FFF2-40B4-BE49-F238E27FC236}">
                  <a16:creationId xmlns:a16="http://schemas.microsoft.com/office/drawing/2014/main" id="{C1ADF654-FAAD-478F-941F-B63B00D27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64"/>
              <a:ext cx="4355" cy="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C2A9C1D6-29CC-4053-A721-68AF4A8EA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8" t="5397" b="85765"/>
            <a:stretch>
              <a:fillRect/>
            </a:stretch>
          </p:blipFill>
          <p:spPr bwMode="auto">
            <a:xfrm>
              <a:off x="409" y="328"/>
              <a:ext cx="429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4807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63310EC-CC3F-41F6-A8F5-73E80DB8F05F}"/>
              </a:ext>
            </a:extLst>
          </p:cNvPr>
          <p:cNvSpPr>
            <a:spLocks noGrp="1" noChangeArrowheads="1"/>
          </p:cNvSpPr>
          <p:nvPr>
            <p:ph type="title"/>
          </p:nvPr>
        </p:nvSpPr>
        <p:spPr>
          <a:xfrm>
            <a:off x="1484311" y="346841"/>
            <a:ext cx="10018713" cy="1513490"/>
          </a:xfrm>
        </p:spPr>
        <p:txBody>
          <a:bodyPr/>
          <a:lstStyle/>
          <a:p>
            <a:r>
              <a:rPr lang="et-EE" altLang="et-EE"/>
              <a:t>Targad tehased (</a:t>
            </a:r>
            <a:r>
              <a:rPr lang="et-EE" altLang="et-EE" b="0" i="1"/>
              <a:t>smart factories)</a:t>
            </a:r>
            <a:endParaRPr lang="et-EE" altLang="et-EE"/>
          </a:p>
        </p:txBody>
      </p:sp>
      <p:sp>
        <p:nvSpPr>
          <p:cNvPr id="16387" name="Content Placeholder 2">
            <a:extLst>
              <a:ext uri="{FF2B5EF4-FFF2-40B4-BE49-F238E27FC236}">
                <a16:creationId xmlns:a16="http://schemas.microsoft.com/office/drawing/2014/main" id="{591DFC85-56D2-41DA-A38C-799A2C9DE166}"/>
              </a:ext>
            </a:extLst>
          </p:cNvPr>
          <p:cNvSpPr>
            <a:spLocks noGrp="1" noChangeArrowheads="1"/>
          </p:cNvSpPr>
          <p:nvPr>
            <p:ph idx="1"/>
          </p:nvPr>
        </p:nvSpPr>
        <p:spPr>
          <a:xfrm>
            <a:off x="1484310" y="2049517"/>
            <a:ext cx="10018713" cy="4303986"/>
          </a:xfrm>
        </p:spPr>
        <p:txBody>
          <a:bodyPr>
            <a:noAutofit/>
          </a:bodyPr>
          <a:lstStyle/>
          <a:p>
            <a:r>
              <a:rPr lang="et-EE" altLang="et-EE" sz="2800" dirty="0"/>
              <a:t>energiaefektiivsed ja ressursisäästlikud tehnoloogiad</a:t>
            </a:r>
          </a:p>
          <a:p>
            <a:r>
              <a:rPr lang="et-EE" altLang="et-EE" sz="2800" dirty="0"/>
              <a:t>kiiresti ümberkonfigureeritavad ja adaptiivsed tootmissüsteemid</a:t>
            </a:r>
          </a:p>
          <a:p>
            <a:r>
              <a:rPr lang="et-EE" altLang="et-EE" sz="2800" dirty="0"/>
              <a:t>uudsed automatiseerimise, protsesside jälgimise ja terviklikult integreeritud infokommunikatsioonisüsteemid</a:t>
            </a:r>
          </a:p>
          <a:p>
            <a:r>
              <a:rPr lang="et-EE" altLang="et-EE" sz="2800" dirty="0"/>
              <a:t>kulusäästliku tootmise põhimõtted</a:t>
            </a:r>
          </a:p>
          <a:p>
            <a:r>
              <a:rPr lang="et-EE" altLang="et-EE" sz="2800" dirty="0"/>
              <a:t>kontaktivabad sensorite süsteemid</a:t>
            </a:r>
          </a:p>
          <a:p>
            <a:r>
              <a:rPr lang="et-EE" altLang="et-EE" sz="2800" dirty="0"/>
              <a:t>robotite massiline kasutamine</a:t>
            </a:r>
          </a:p>
        </p:txBody>
      </p:sp>
    </p:spTree>
    <p:extLst>
      <p:ext uri="{BB962C8B-B14F-4D97-AF65-F5344CB8AC3E}">
        <p14:creationId xmlns:p14="http://schemas.microsoft.com/office/powerpoint/2010/main" val="3208868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9A9CCFC-E301-4930-8B31-56333E8BE3CD}"/>
              </a:ext>
            </a:extLst>
          </p:cNvPr>
          <p:cNvSpPr>
            <a:spLocks noGrp="1" noChangeArrowheads="1"/>
          </p:cNvSpPr>
          <p:nvPr>
            <p:ph type="title"/>
          </p:nvPr>
        </p:nvSpPr>
        <p:spPr>
          <a:xfrm>
            <a:off x="1484311" y="-189186"/>
            <a:ext cx="10018713" cy="1434663"/>
          </a:xfrm>
        </p:spPr>
        <p:txBody>
          <a:bodyPr/>
          <a:lstStyle/>
          <a:p>
            <a:r>
              <a:rPr lang="et-EE" altLang="et-EE"/>
              <a:t>Digitaaltootmise võtmetehnoloogiad</a:t>
            </a:r>
          </a:p>
        </p:txBody>
      </p:sp>
      <p:graphicFrame>
        <p:nvGraphicFramePr>
          <p:cNvPr id="4" name="Content Placeholder 3">
            <a:extLst>
              <a:ext uri="{FF2B5EF4-FFF2-40B4-BE49-F238E27FC236}">
                <a16:creationId xmlns:a16="http://schemas.microsoft.com/office/drawing/2014/main" id="{A4EDF414-9355-4052-A69C-4A45C4408420}"/>
              </a:ext>
            </a:extLst>
          </p:cNvPr>
          <p:cNvGraphicFramePr>
            <a:graphicFrameLocks noGrp="1"/>
          </p:cNvGraphicFramePr>
          <p:nvPr>
            <p:ph idx="1"/>
            <p:extLst/>
          </p:nvPr>
        </p:nvGraphicFramePr>
        <p:xfrm>
          <a:off x="1702676" y="993229"/>
          <a:ext cx="9800348" cy="5675586"/>
        </p:xfrm>
        <a:graphic>
          <a:graphicData uri="http://schemas.openxmlformats.org/drawingml/2006/table">
            <a:tbl>
              <a:tblPr firstRow="1" bandRow="1">
                <a:tableStyleId>{5C22544A-7EE6-4342-B048-85BDC9FD1C3A}</a:tableStyleId>
              </a:tblPr>
              <a:tblGrid>
                <a:gridCol w="3266783">
                  <a:extLst>
                    <a:ext uri="{9D8B030D-6E8A-4147-A177-3AD203B41FA5}">
                      <a16:colId xmlns:a16="http://schemas.microsoft.com/office/drawing/2014/main" val="20000"/>
                    </a:ext>
                  </a:extLst>
                </a:gridCol>
                <a:gridCol w="3657926">
                  <a:extLst>
                    <a:ext uri="{9D8B030D-6E8A-4147-A177-3AD203B41FA5}">
                      <a16:colId xmlns:a16="http://schemas.microsoft.com/office/drawing/2014/main" val="20001"/>
                    </a:ext>
                  </a:extLst>
                </a:gridCol>
                <a:gridCol w="2875639">
                  <a:extLst>
                    <a:ext uri="{9D8B030D-6E8A-4147-A177-3AD203B41FA5}">
                      <a16:colId xmlns:a16="http://schemas.microsoft.com/office/drawing/2014/main" val="20002"/>
                    </a:ext>
                  </a:extLst>
                </a:gridCol>
              </a:tblGrid>
              <a:tr h="709448">
                <a:tc>
                  <a:txBody>
                    <a:bodyPr/>
                    <a:lstStyle/>
                    <a:p>
                      <a:r>
                        <a:rPr lang="et-EE" sz="2000" dirty="0">
                          <a:solidFill>
                            <a:srgbClr val="C00000"/>
                          </a:solidFill>
                        </a:rPr>
                        <a:t>Võrgulahendused</a:t>
                      </a:r>
                    </a:p>
                  </a:txBody>
                  <a:tcPr marT="45726" marB="45726"/>
                </a:tc>
                <a:tc>
                  <a:txBody>
                    <a:bodyPr/>
                    <a:lstStyle/>
                    <a:p>
                      <a:r>
                        <a:rPr lang="et-EE" sz="2000" dirty="0">
                          <a:solidFill>
                            <a:srgbClr val="C00000"/>
                          </a:solidFill>
                        </a:rPr>
                        <a:t>Tehnoloogilised lahendused</a:t>
                      </a:r>
                    </a:p>
                  </a:txBody>
                  <a:tcPr marT="45726" marB="45726"/>
                </a:tc>
                <a:tc>
                  <a:txBody>
                    <a:bodyPr/>
                    <a:lstStyle/>
                    <a:p>
                      <a:r>
                        <a:rPr lang="et-EE" sz="2000" dirty="0">
                          <a:solidFill>
                            <a:srgbClr val="C00000"/>
                          </a:solidFill>
                        </a:rPr>
                        <a:t>Kasutajasüsteemid</a:t>
                      </a:r>
                    </a:p>
                  </a:txBody>
                  <a:tcPr marT="45726" marB="45726"/>
                </a:tc>
                <a:extLst>
                  <a:ext uri="{0D108BD9-81ED-4DB2-BD59-A6C34878D82A}">
                    <a16:rowId xmlns:a16="http://schemas.microsoft.com/office/drawing/2014/main" val="10000"/>
                  </a:ext>
                </a:extLst>
              </a:tr>
              <a:tr h="4966138">
                <a:tc>
                  <a:txBody>
                    <a:bodyPr/>
                    <a:lstStyle/>
                    <a:p>
                      <a:r>
                        <a:rPr lang="et-EE" sz="1800" dirty="0"/>
                        <a:t>Internet</a:t>
                      </a:r>
                    </a:p>
                    <a:p>
                      <a:r>
                        <a:rPr lang="et-EE" sz="1800" dirty="0"/>
                        <a:t>Kohtvõrgud</a:t>
                      </a:r>
                    </a:p>
                    <a:p>
                      <a:r>
                        <a:rPr lang="et-EE" sz="1800" dirty="0"/>
                        <a:t>Asjade Internet (IoT)</a:t>
                      </a:r>
                    </a:p>
                    <a:p>
                      <a:r>
                        <a:rPr lang="et-EE" sz="1800" dirty="0"/>
                        <a:t>Seadmetevaheline kommunikatsioon</a:t>
                      </a:r>
                      <a:r>
                        <a:rPr lang="et-EE" sz="1800" baseline="0" dirty="0"/>
                        <a:t> (M2M)</a:t>
                      </a:r>
                    </a:p>
                    <a:p>
                      <a:r>
                        <a:rPr lang="et-EE" sz="1800" baseline="0" dirty="0"/>
                        <a:t>Asjade ühildatavus (Plug &amp;Produce)</a:t>
                      </a:r>
                    </a:p>
                    <a:p>
                      <a:r>
                        <a:rPr lang="et-EE" sz="1800" baseline="0" dirty="0"/>
                        <a:t>Wi-Fi</a:t>
                      </a:r>
                    </a:p>
                    <a:p>
                      <a:r>
                        <a:rPr lang="et-EE" sz="1800" baseline="0" dirty="0"/>
                        <a:t>Web 2.0</a:t>
                      </a:r>
                    </a:p>
                    <a:p>
                      <a:r>
                        <a:rPr lang="et-EE" sz="1800" baseline="0" dirty="0"/>
                        <a:t>Blootooth, NFC</a:t>
                      </a:r>
                    </a:p>
                    <a:p>
                      <a:r>
                        <a:rPr lang="et-EE" sz="1800" baseline="0" dirty="0"/>
                        <a:t>AML, XML</a:t>
                      </a:r>
                    </a:p>
                    <a:p>
                      <a:r>
                        <a:rPr lang="et-EE" sz="1800" baseline="0" dirty="0"/>
                        <a:t>Pilvelahendused</a:t>
                      </a:r>
                    </a:p>
                    <a:p>
                      <a:r>
                        <a:rPr lang="et-EE" sz="1800" baseline="0" dirty="0"/>
                        <a:t>HDMI</a:t>
                      </a:r>
                    </a:p>
                    <a:p>
                      <a:r>
                        <a:rPr lang="et-EE" sz="1800" baseline="0" dirty="0"/>
                        <a:t>.....</a:t>
                      </a:r>
                      <a:endParaRPr lang="et-EE" sz="1800" dirty="0"/>
                    </a:p>
                  </a:txBody>
                  <a:tcPr marT="45726" marB="45726"/>
                </a:tc>
                <a:tc>
                  <a:txBody>
                    <a:bodyPr/>
                    <a:lstStyle/>
                    <a:p>
                      <a:r>
                        <a:rPr lang="et-EE" sz="1800" dirty="0"/>
                        <a:t>Kihtlisandus-tehnoloogiad (ALT)</a:t>
                      </a:r>
                    </a:p>
                    <a:p>
                      <a:r>
                        <a:rPr lang="et-EE" sz="1800" dirty="0"/>
                        <a:t>3-D printimine, lasersintering</a:t>
                      </a:r>
                    </a:p>
                    <a:p>
                      <a:r>
                        <a:rPr lang="et-EE" sz="1800" dirty="0"/>
                        <a:t>Küber-füüsikalised</a:t>
                      </a:r>
                    </a:p>
                    <a:p>
                      <a:r>
                        <a:rPr lang="et-EE" sz="1800" dirty="0"/>
                        <a:t>süsteemid</a:t>
                      </a:r>
                      <a:r>
                        <a:rPr lang="et-EE" sz="1800" baseline="0" dirty="0"/>
                        <a:t> (CFS)</a:t>
                      </a:r>
                    </a:p>
                    <a:p>
                      <a:r>
                        <a:rPr lang="et-EE" sz="1800" baseline="0" dirty="0"/>
                        <a:t>Robootika ja intelligentsed töökohad</a:t>
                      </a:r>
                    </a:p>
                    <a:p>
                      <a:r>
                        <a:rPr lang="et-EE" sz="1800" baseline="0" dirty="0"/>
                        <a:t>Sensorid ja hajusjuhtimise süsteemid</a:t>
                      </a:r>
                    </a:p>
                    <a:p>
                      <a:r>
                        <a:rPr lang="et-EE" sz="1800" baseline="0" dirty="0"/>
                        <a:t>Ennetav hooldus</a:t>
                      </a:r>
                    </a:p>
                    <a:p>
                      <a:r>
                        <a:rPr lang="et-EE" sz="1800" baseline="0" dirty="0"/>
                        <a:t>0-defektidega tootmine (ZDM)</a:t>
                      </a:r>
                    </a:p>
                    <a:p>
                      <a:r>
                        <a:rPr lang="et-EE" sz="1800" baseline="0" dirty="0"/>
                        <a:t>Logistika 4.0</a:t>
                      </a:r>
                    </a:p>
                    <a:p>
                      <a:r>
                        <a:rPr lang="et-EE" sz="1800" baseline="0" dirty="0"/>
                        <a:t>Targad materjalid ja tooted</a:t>
                      </a:r>
                    </a:p>
                    <a:p>
                      <a:r>
                        <a:rPr lang="et-EE" sz="1800" baseline="0" dirty="0"/>
                        <a:t>E-õpe</a:t>
                      </a:r>
                      <a:endParaRPr lang="et-EE" sz="1800" dirty="0"/>
                    </a:p>
                  </a:txBody>
                  <a:tcPr marT="45726" marB="45726"/>
                </a:tc>
                <a:tc>
                  <a:txBody>
                    <a:bodyPr/>
                    <a:lstStyle/>
                    <a:p>
                      <a:r>
                        <a:rPr lang="et-EE" sz="1800" dirty="0"/>
                        <a:t>Andmeanalüütika</a:t>
                      </a:r>
                    </a:p>
                    <a:p>
                      <a:r>
                        <a:rPr lang="et-EE" sz="1800" dirty="0"/>
                        <a:t>ERP/PLM/MES</a:t>
                      </a:r>
                    </a:p>
                    <a:p>
                      <a:r>
                        <a:rPr lang="et-EE" sz="1800" dirty="0"/>
                        <a:t>CAD/CAM/CAQ</a:t>
                      </a:r>
                    </a:p>
                    <a:p>
                      <a:r>
                        <a:rPr lang="et-EE" sz="1800" dirty="0"/>
                        <a:t>MOMS/LIMS/CMMS</a:t>
                      </a:r>
                    </a:p>
                    <a:p>
                      <a:r>
                        <a:rPr lang="et-EE" sz="1800" dirty="0"/>
                        <a:t>SOA,</a:t>
                      </a:r>
                      <a:r>
                        <a:rPr lang="et-EE" sz="1800" baseline="0" dirty="0"/>
                        <a:t> SaaS</a:t>
                      </a:r>
                    </a:p>
                    <a:p>
                      <a:r>
                        <a:rPr lang="et-EE" sz="1800" baseline="0" dirty="0"/>
                        <a:t>Simulatsioon</a:t>
                      </a:r>
                    </a:p>
                    <a:p>
                      <a:r>
                        <a:rPr lang="et-EE" sz="1800" baseline="0" dirty="0"/>
                        <a:t>Modelleerimine</a:t>
                      </a:r>
                    </a:p>
                    <a:p>
                      <a:r>
                        <a:rPr lang="et-EE" sz="1800" baseline="0" dirty="0"/>
                        <a:t>AI lahendused (ekspertsüsteemid)</a:t>
                      </a:r>
                    </a:p>
                    <a:p>
                      <a:r>
                        <a:rPr lang="et-EE" sz="1800" baseline="0" dirty="0"/>
                        <a:t>Koostöörobotid</a:t>
                      </a:r>
                    </a:p>
                    <a:p>
                      <a:r>
                        <a:rPr lang="et-EE" sz="1800" baseline="0" dirty="0"/>
                        <a:t>“Peidetud” süsteemid</a:t>
                      </a:r>
                    </a:p>
                    <a:p>
                      <a:endParaRPr lang="et-EE" sz="1800" dirty="0"/>
                    </a:p>
                  </a:txBody>
                  <a:tcPr marT="45726" marB="4572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2158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484311" y="180113"/>
            <a:ext cx="10018713" cy="1316177"/>
          </a:xfrm>
        </p:spPr>
        <p:txBody>
          <a:bodyPr/>
          <a:lstStyle/>
          <a:p>
            <a:r>
              <a:rPr lang="et-EE" dirty="0"/>
              <a:t>Teabe esitus ja kasutamine</a:t>
            </a:r>
          </a:p>
        </p:txBody>
      </p:sp>
      <p:sp>
        <p:nvSpPr>
          <p:cNvPr id="3" name="Sisu kohatäide 2"/>
          <p:cNvSpPr>
            <a:spLocks noGrp="1"/>
          </p:cNvSpPr>
          <p:nvPr>
            <p:ph idx="1"/>
          </p:nvPr>
        </p:nvSpPr>
        <p:spPr>
          <a:xfrm>
            <a:off x="1355834" y="-914400"/>
            <a:ext cx="10147189" cy="6913418"/>
          </a:xfrm>
        </p:spPr>
        <p:txBody>
          <a:bodyPr/>
          <a:lstStyle/>
          <a:p>
            <a:r>
              <a:rPr lang="et-EE" dirty="0"/>
              <a:t>Digitaliseerimise otstarbeka taseme määramine  – </a:t>
            </a:r>
          </a:p>
          <a:p>
            <a:pPr marL="0" indent="0">
              <a:buNone/>
            </a:pPr>
            <a:r>
              <a:rPr lang="et-EE" dirty="0"/>
              <a:t>Alternatiivsed variandid</a:t>
            </a:r>
          </a:p>
          <a:p>
            <a:endParaRPr lang="et-EE" dirty="0"/>
          </a:p>
          <a:p>
            <a:pPr>
              <a:buNone/>
            </a:pPr>
            <a:endParaRPr lang="et-EE" dirty="0"/>
          </a:p>
        </p:txBody>
      </p:sp>
      <p:sp>
        <p:nvSpPr>
          <p:cNvPr id="4" name="Rectangle 3"/>
          <p:cNvSpPr/>
          <p:nvPr/>
        </p:nvSpPr>
        <p:spPr>
          <a:xfrm>
            <a:off x="2521441" y="2653147"/>
            <a:ext cx="1662633" cy="122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dirty="0"/>
              <a:t>Protsesside tulemuste</a:t>
            </a:r>
          </a:p>
          <a:p>
            <a:pPr algn="ctr"/>
            <a:r>
              <a:rPr lang="et-EE" sz="2000" dirty="0"/>
              <a:t>integreeritud</a:t>
            </a:r>
          </a:p>
          <a:p>
            <a:pPr algn="ctr"/>
            <a:r>
              <a:rPr lang="et-EE" sz="2000" dirty="0"/>
              <a:t>monitooring</a:t>
            </a:r>
          </a:p>
        </p:txBody>
      </p:sp>
      <p:sp>
        <p:nvSpPr>
          <p:cNvPr id="5" name="Rectangle 4"/>
          <p:cNvSpPr/>
          <p:nvPr/>
        </p:nvSpPr>
        <p:spPr>
          <a:xfrm>
            <a:off x="5098474" y="2646220"/>
            <a:ext cx="1579419" cy="1236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Ettevõtte tulemuste terviklik</a:t>
            </a:r>
          </a:p>
          <a:p>
            <a:pPr algn="ctr"/>
            <a:r>
              <a:rPr lang="et-EE" dirty="0"/>
              <a:t>monitooring</a:t>
            </a:r>
          </a:p>
        </p:txBody>
      </p:sp>
      <p:sp>
        <p:nvSpPr>
          <p:cNvPr id="6" name="Flowchart: Punched Tape 5"/>
          <p:cNvSpPr/>
          <p:nvPr/>
        </p:nvSpPr>
        <p:spPr>
          <a:xfrm>
            <a:off x="9298830" y="1492905"/>
            <a:ext cx="91440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Right Arrow 6"/>
          <p:cNvSpPr/>
          <p:nvPr/>
        </p:nvSpPr>
        <p:spPr>
          <a:xfrm>
            <a:off x="8252651" y="16219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Rectangle 7"/>
          <p:cNvSpPr/>
          <p:nvPr/>
        </p:nvSpPr>
        <p:spPr>
          <a:xfrm>
            <a:off x="7609614" y="2646218"/>
            <a:ext cx="1454723" cy="1236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Tootmise KPI-de </a:t>
            </a:r>
          </a:p>
          <a:p>
            <a:pPr algn="ctr"/>
            <a:r>
              <a:rPr lang="et-EE" dirty="0"/>
              <a:t>fikseerimine</a:t>
            </a:r>
          </a:p>
        </p:txBody>
      </p:sp>
      <p:sp>
        <p:nvSpPr>
          <p:cNvPr id="9" name="Rectangle 8"/>
          <p:cNvSpPr/>
          <p:nvPr/>
        </p:nvSpPr>
        <p:spPr>
          <a:xfrm>
            <a:off x="2881725" y="408709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4000" dirty="0"/>
              <a:t>7</a:t>
            </a:r>
          </a:p>
        </p:txBody>
      </p:sp>
      <p:sp>
        <p:nvSpPr>
          <p:cNvPr id="10" name="Rectangle 9"/>
          <p:cNvSpPr/>
          <p:nvPr/>
        </p:nvSpPr>
        <p:spPr>
          <a:xfrm>
            <a:off x="5430966" y="410093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4000" dirty="0"/>
              <a:t>2</a:t>
            </a:r>
          </a:p>
        </p:txBody>
      </p:sp>
      <p:sp>
        <p:nvSpPr>
          <p:cNvPr id="11" name="Rectangle 10"/>
          <p:cNvSpPr/>
          <p:nvPr/>
        </p:nvSpPr>
        <p:spPr>
          <a:xfrm>
            <a:off x="7869368" y="410094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4000" dirty="0"/>
              <a:t>-4</a:t>
            </a:r>
          </a:p>
        </p:txBody>
      </p:sp>
      <p:sp>
        <p:nvSpPr>
          <p:cNvPr id="12" name="Flowchart: Punched Tape 11"/>
          <p:cNvSpPr/>
          <p:nvPr/>
        </p:nvSpPr>
        <p:spPr>
          <a:xfrm>
            <a:off x="2867892" y="5133111"/>
            <a:ext cx="3200399" cy="12064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000" dirty="0"/>
              <a:t>Lõppotsus saadud eksperthinnangute alusel</a:t>
            </a:r>
          </a:p>
        </p:txBody>
      </p:sp>
      <p:sp>
        <p:nvSpPr>
          <p:cNvPr id="13" name="Left Arrow 12"/>
          <p:cNvSpPr/>
          <p:nvPr/>
        </p:nvSpPr>
        <p:spPr>
          <a:xfrm>
            <a:off x="7065810" y="541711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4" name="Curved Left Arrow 13"/>
          <p:cNvSpPr/>
          <p:nvPr/>
        </p:nvSpPr>
        <p:spPr>
          <a:xfrm>
            <a:off x="9130146" y="4350318"/>
            <a:ext cx="1313411" cy="1648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schemeClr val="tx1"/>
              </a:solidFill>
            </a:endParaRPr>
          </a:p>
        </p:txBody>
      </p:sp>
    </p:spTree>
    <p:extLst>
      <p:ext uri="{BB962C8B-B14F-4D97-AF65-F5344CB8AC3E}">
        <p14:creationId xmlns:p14="http://schemas.microsoft.com/office/powerpoint/2010/main" val="399973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97726" y="255432"/>
            <a:ext cx="9613561" cy="1320970"/>
          </a:xfrm>
        </p:spPr>
        <p:txBody>
          <a:bodyPr>
            <a:normAutofit/>
          </a:bodyPr>
          <a:lstStyle/>
          <a:p>
            <a:r>
              <a:rPr lang="et-EE" sz="3600" dirty="0"/>
              <a:t>Mõjude arvestamine ühe tulemusnäitaja </a:t>
            </a:r>
            <a:br>
              <a:rPr lang="et-EE" sz="3600" dirty="0"/>
            </a:br>
            <a:r>
              <a:rPr lang="et-EE" sz="3600" dirty="0"/>
              <a:t>(KPI) parendamiseks</a:t>
            </a:r>
          </a:p>
        </p:txBody>
      </p:sp>
      <p:pic>
        <p:nvPicPr>
          <p:cNvPr id="4" name="Picture 31" descr="C:\Users\Jaak Lavin\Downloads\Joonis_14.09.2014_4.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7728" y="1500870"/>
            <a:ext cx="9054156" cy="50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42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346961" y="50652"/>
            <a:ext cx="9477894" cy="1615381"/>
          </a:xfrm>
        </p:spPr>
        <p:txBody>
          <a:bodyPr/>
          <a:lstStyle/>
          <a:p>
            <a:r>
              <a:rPr lang="et-EE" dirty="0"/>
              <a:t>Teostuse monitooring IMECC - TTÜ</a:t>
            </a:r>
          </a:p>
        </p:txBody>
      </p:sp>
      <p:sp>
        <p:nvSpPr>
          <p:cNvPr id="4" name="Rectangle 1"/>
          <p:cNvSpPr>
            <a:spLocks noGrp="1" noChangeArrowheads="1"/>
          </p:cNvSpPr>
          <p:nvPr>
            <p:ph idx="1"/>
          </p:nvPr>
        </p:nvSpPr>
        <p:spPr bwMode="auto">
          <a:xfrm>
            <a:off x="2509191" y="3766341"/>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indent="0" defTabSz="914400" eaLnBrk="0" fontAlgn="base" hangingPunct="0">
              <a:spcBef>
                <a:spcPct val="0"/>
              </a:spcBef>
              <a:spcAft>
                <a:spcPct val="0"/>
              </a:spcAft>
              <a:buClrTx/>
              <a:buSzTx/>
              <a:buNone/>
            </a:pPr>
            <a:r>
              <a:rPr lang="et-EE" altLang="et-EE" sz="1100">
                <a:latin typeface="Calibri" panose="020F0502020204030204" pitchFamily="34" charset="0"/>
                <a:ea typeface="Calibri" panose="020F0502020204030204" pitchFamily="34" charset="0"/>
                <a:cs typeface="Times New Roman" panose="02020603050405020304" pitchFamily="18" charset="0"/>
              </a:rPr>
              <a:t> </a:t>
            </a:r>
            <a:endParaRPr lang="et-EE" altLang="et-EE" sz="700"/>
          </a:p>
          <a:p>
            <a:pPr marL="0" indent="0" defTabSz="914400" eaLnBrk="0" fontAlgn="base" hangingPunct="0">
              <a:spcBef>
                <a:spcPct val="0"/>
              </a:spcBef>
              <a:spcAft>
                <a:spcPct val="0"/>
              </a:spcAft>
              <a:buClrTx/>
              <a:buSzTx/>
              <a:buNone/>
            </a:pPr>
            <a:endParaRPr lang="et-EE" altLang="et-EE" sz="1800">
              <a:latin typeface="Arial" panose="020B0604020202020204" pitchFamily="34" charset="0"/>
            </a:endParaRPr>
          </a:p>
        </p:txBody>
      </p:sp>
      <p:sp>
        <p:nvSpPr>
          <p:cNvPr id="5" name="Rectangle 2"/>
          <p:cNvSpPr>
            <a:spLocks noChangeArrowheads="1"/>
          </p:cNvSpPr>
          <p:nvPr/>
        </p:nvSpPr>
        <p:spPr bwMode="auto">
          <a:xfrm>
            <a:off x="1524000" y="-40704"/>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t-EE" altLang="et-EE" sz="1100">
                <a:latin typeface="Calibri" panose="020F0502020204030204" pitchFamily="34" charset="0"/>
                <a:ea typeface="Calibri" panose="020F0502020204030204" pitchFamily="34" charset="0"/>
                <a:cs typeface="Times New Roman" panose="02020603050405020304" pitchFamily="18" charset="0"/>
              </a:rPr>
              <a:t> </a:t>
            </a:r>
            <a:endParaRPr lang="et-EE" altLang="et-EE" sz="700"/>
          </a:p>
          <a:p>
            <a:pPr defTabSz="914400" eaLnBrk="0" fontAlgn="base" hangingPunct="0">
              <a:spcBef>
                <a:spcPct val="0"/>
              </a:spcBef>
              <a:spcAft>
                <a:spcPct val="0"/>
              </a:spcAft>
            </a:pPr>
            <a:endParaRPr lang="et-EE" altLang="et-EE">
              <a:latin typeface="Arial" panose="020B0604020202020204" pitchFamily="34" charset="0"/>
            </a:endParaRPr>
          </a:p>
        </p:txBody>
      </p:sp>
      <p:pic>
        <p:nvPicPr>
          <p:cNvPr id="6" name="Pilt 5" descr="cid:ii_ininjm8q0_1545705e58721b76"/>
          <p:cNvPicPr/>
          <p:nvPr/>
        </p:nvPicPr>
        <p:blipFill rotWithShape="1">
          <a:blip r:embed="rId2" r:link="rId3" cstate="print">
            <a:extLst>
              <a:ext uri="{28A0092B-C50C-407E-A947-70E740481C1C}">
                <a14:useLocalDpi xmlns:a14="http://schemas.microsoft.com/office/drawing/2010/main" val="0"/>
              </a:ext>
            </a:extLst>
          </a:blip>
          <a:srcRect b="16137"/>
          <a:stretch/>
        </p:blipFill>
        <p:spPr bwMode="auto">
          <a:xfrm>
            <a:off x="2346960" y="2367338"/>
            <a:ext cx="9748057" cy="3887991"/>
          </a:xfrm>
          <a:prstGeom prst="rect">
            <a:avLst/>
          </a:prstGeom>
          <a:noFill/>
          <a:ln>
            <a:noFill/>
          </a:ln>
        </p:spPr>
      </p:pic>
      <p:sp>
        <p:nvSpPr>
          <p:cNvPr id="8" name="Ristkülik 7"/>
          <p:cNvSpPr/>
          <p:nvPr/>
        </p:nvSpPr>
        <p:spPr>
          <a:xfrm>
            <a:off x="2346961" y="1531407"/>
            <a:ext cx="9748056" cy="725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800" dirty="0"/>
              <a:t>Andmete kogumine, analüüs ja sõltuvuste määramine</a:t>
            </a:r>
          </a:p>
        </p:txBody>
      </p:sp>
    </p:spTree>
    <p:extLst>
      <p:ext uri="{BB962C8B-B14F-4D97-AF65-F5344CB8AC3E}">
        <p14:creationId xmlns:p14="http://schemas.microsoft.com/office/powerpoint/2010/main" val="113699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E586A06-8249-4628-AED1-B19A5EC88395}"/>
              </a:ext>
            </a:extLst>
          </p:cNvPr>
          <p:cNvSpPr>
            <a:spLocks noGrp="1"/>
          </p:cNvSpPr>
          <p:nvPr>
            <p:ph type="title"/>
          </p:nvPr>
        </p:nvSpPr>
        <p:spPr>
          <a:xfrm>
            <a:off x="1484311" y="451413"/>
            <a:ext cx="10018713" cy="1238491"/>
          </a:xfrm>
        </p:spPr>
        <p:txBody>
          <a:bodyPr/>
          <a:lstStyle/>
          <a:p>
            <a:r>
              <a:rPr lang="et-EE" dirty="0"/>
              <a:t>Teemad</a:t>
            </a:r>
          </a:p>
        </p:txBody>
      </p:sp>
      <p:sp>
        <p:nvSpPr>
          <p:cNvPr id="3" name="Sisu kohatäide 2">
            <a:extLst>
              <a:ext uri="{FF2B5EF4-FFF2-40B4-BE49-F238E27FC236}">
                <a16:creationId xmlns:a16="http://schemas.microsoft.com/office/drawing/2014/main" id="{DFE87801-D7ED-42CF-9491-35CC77A3DD69}"/>
              </a:ext>
            </a:extLst>
          </p:cNvPr>
          <p:cNvSpPr>
            <a:spLocks noGrp="1"/>
          </p:cNvSpPr>
          <p:nvPr>
            <p:ph idx="1"/>
          </p:nvPr>
        </p:nvSpPr>
        <p:spPr>
          <a:xfrm>
            <a:off x="1484310" y="1689905"/>
            <a:ext cx="10018713" cy="4386804"/>
          </a:xfrm>
        </p:spPr>
        <p:txBody>
          <a:bodyPr>
            <a:normAutofit/>
          </a:bodyPr>
          <a:lstStyle/>
          <a:p>
            <a:r>
              <a:rPr lang="et-EE" sz="2800" dirty="0"/>
              <a:t>Digitaliseerimise vajaduspõhisus</a:t>
            </a:r>
          </a:p>
          <a:p>
            <a:r>
              <a:rPr lang="et-EE" sz="2800" dirty="0"/>
              <a:t>Tootmise digitaliseerimise olemus ja Tööstus 4.0</a:t>
            </a:r>
          </a:p>
          <a:p>
            <a:r>
              <a:rPr lang="et-EE" sz="2800" dirty="0"/>
              <a:t>Digitaaltehnikate rakendusnäiteid ettevõtluses</a:t>
            </a:r>
          </a:p>
          <a:p>
            <a:r>
              <a:rPr lang="et-EE" sz="2800" dirty="0" err="1"/>
              <a:t>Digiauditi</a:t>
            </a:r>
            <a:r>
              <a:rPr lang="et-EE" sz="2800" dirty="0"/>
              <a:t> põhiolemus</a:t>
            </a:r>
          </a:p>
        </p:txBody>
      </p:sp>
    </p:spTree>
    <p:extLst>
      <p:ext uri="{BB962C8B-B14F-4D97-AF65-F5344CB8AC3E}">
        <p14:creationId xmlns:p14="http://schemas.microsoft.com/office/powerpoint/2010/main" val="3782119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3422"/>
            <a:ext cx="10018713" cy="977461"/>
          </a:xfrm>
        </p:spPr>
        <p:txBody>
          <a:bodyPr/>
          <a:lstStyle/>
          <a:p>
            <a:r>
              <a:rPr lang="et-EE" dirty="0"/>
              <a:t>Andmeanalüüsi meetodite areng</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1503" y="1166645"/>
            <a:ext cx="9580297" cy="527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934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A749FDA-774C-439A-88E1-01F0FDD8DFFE}"/>
              </a:ext>
            </a:extLst>
          </p:cNvPr>
          <p:cNvSpPr>
            <a:spLocks noGrp="1"/>
          </p:cNvSpPr>
          <p:nvPr>
            <p:ph type="title"/>
          </p:nvPr>
        </p:nvSpPr>
        <p:spPr>
          <a:xfrm>
            <a:off x="2202873" y="286605"/>
            <a:ext cx="9590809" cy="1008796"/>
          </a:xfrm>
        </p:spPr>
        <p:txBody>
          <a:bodyPr/>
          <a:lstStyle/>
          <a:p>
            <a:r>
              <a:rPr lang="et-EE" dirty="0"/>
              <a:t>Info kogumine analüüsiks</a:t>
            </a:r>
          </a:p>
        </p:txBody>
      </p:sp>
      <p:sp>
        <p:nvSpPr>
          <p:cNvPr id="3" name="Sisu kohatäide 2">
            <a:extLst>
              <a:ext uri="{FF2B5EF4-FFF2-40B4-BE49-F238E27FC236}">
                <a16:creationId xmlns:a16="http://schemas.microsoft.com/office/drawing/2014/main" id="{6F3AB70A-652C-4895-BE9A-CB2873B768AC}"/>
              </a:ext>
            </a:extLst>
          </p:cNvPr>
          <p:cNvSpPr>
            <a:spLocks noGrp="1"/>
          </p:cNvSpPr>
          <p:nvPr>
            <p:ph idx="1"/>
          </p:nvPr>
        </p:nvSpPr>
        <p:spPr>
          <a:xfrm>
            <a:off x="2275609" y="1295400"/>
            <a:ext cx="9227414" cy="5562599"/>
          </a:xfrm>
        </p:spPr>
        <p:txBody>
          <a:bodyPr>
            <a:normAutofit/>
          </a:bodyPr>
          <a:lstStyle/>
          <a:p>
            <a:r>
              <a:rPr lang="et-EE" dirty="0"/>
              <a:t>Alustatud töökäsud (planeeritud algus)</a:t>
            </a:r>
          </a:p>
          <a:p>
            <a:r>
              <a:rPr lang="et-EE" dirty="0"/>
              <a:t>Lõpetatud töökäsud (planeeritud lõpp)</a:t>
            </a:r>
          </a:p>
          <a:p>
            <a:r>
              <a:rPr lang="et-EE" dirty="0"/>
              <a:t>Kestvus ilma tõrgeteta (tõrgete iseloomustus)</a:t>
            </a:r>
          </a:p>
          <a:p>
            <a:r>
              <a:rPr lang="et-EE" dirty="0"/>
              <a:t>Detailne maksumus (võrreldes planeerituga)</a:t>
            </a:r>
          </a:p>
          <a:p>
            <a:r>
              <a:rPr lang="et-EE" dirty="0"/>
              <a:t>Ajakavas püsimine (võrreldes planeerituga etapiti)</a:t>
            </a:r>
          </a:p>
          <a:p>
            <a:r>
              <a:rPr lang="et-EE" dirty="0"/>
              <a:t>Ennetava hoolduse efektiivsus (hinnang)</a:t>
            </a:r>
          </a:p>
          <a:p>
            <a:r>
              <a:rPr lang="et-EE" dirty="0"/>
              <a:t>Tööjõu rakendamise efektiivsus (hinnang)</a:t>
            </a:r>
          </a:p>
          <a:p>
            <a:r>
              <a:rPr lang="et-EE" dirty="0"/>
              <a:t>Varuosa kulu efektiivsus (vajadus)</a:t>
            </a:r>
          </a:p>
        </p:txBody>
      </p:sp>
    </p:spTree>
    <p:extLst>
      <p:ext uri="{BB962C8B-B14F-4D97-AF65-F5344CB8AC3E}">
        <p14:creationId xmlns:p14="http://schemas.microsoft.com/office/powerpoint/2010/main" val="1526022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8AD72F77-B9EF-468F-AFA0-060B8AACFB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3348039"/>
            <a:ext cx="9001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a:extLst>
              <a:ext uri="{FF2B5EF4-FFF2-40B4-BE49-F238E27FC236}">
                <a16:creationId xmlns:a16="http://schemas.microsoft.com/office/drawing/2014/main" id="{1385C224-80D0-4B08-BD12-EA95118353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622675"/>
            <a:ext cx="687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a:extLst>
              <a:ext uri="{FF2B5EF4-FFF2-40B4-BE49-F238E27FC236}">
                <a16:creationId xmlns:a16="http://schemas.microsoft.com/office/drawing/2014/main" id="{C0724138-561D-4176-8FC6-867F8B09FC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9726" y="4684713"/>
            <a:ext cx="36560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a:extLst>
              <a:ext uri="{FF2B5EF4-FFF2-40B4-BE49-F238E27FC236}">
                <a16:creationId xmlns:a16="http://schemas.microsoft.com/office/drawing/2014/main" id="{9702E9AC-7D48-4E1B-9D1E-455C596F97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5426" y="5470525"/>
            <a:ext cx="2354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a:extLst>
              <a:ext uri="{FF2B5EF4-FFF2-40B4-BE49-F238E27FC236}">
                <a16:creationId xmlns:a16="http://schemas.microsoft.com/office/drawing/2014/main" id="{40215E69-A0A4-4F28-8789-D350E8C226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2075" y="273050"/>
            <a:ext cx="285908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a:extLst>
              <a:ext uri="{FF2B5EF4-FFF2-40B4-BE49-F238E27FC236}">
                <a16:creationId xmlns:a16="http://schemas.microsoft.com/office/drawing/2014/main" id="{CF3362F6-4AEC-4774-A552-128A8ADDD83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4863" y="1084264"/>
            <a:ext cx="12573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a:extLst>
              <a:ext uri="{FF2B5EF4-FFF2-40B4-BE49-F238E27FC236}">
                <a16:creationId xmlns:a16="http://schemas.microsoft.com/office/drawing/2014/main" id="{2371E5D2-DA3A-481D-849B-1E49F690BE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81926" y="2511426"/>
            <a:ext cx="286067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1">
            <a:extLst>
              <a:ext uri="{FF2B5EF4-FFF2-40B4-BE49-F238E27FC236}">
                <a16:creationId xmlns:a16="http://schemas.microsoft.com/office/drawing/2014/main" id="{8F6B70E4-250A-4AE1-A232-443FFCA83DE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60851" y="2176464"/>
            <a:ext cx="41179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
            <a:extLst>
              <a:ext uri="{FF2B5EF4-FFF2-40B4-BE49-F238E27FC236}">
                <a16:creationId xmlns:a16="http://schemas.microsoft.com/office/drawing/2014/main" id="{5333A939-1B2B-4F98-888D-4F27398B88B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63688" y="215900"/>
            <a:ext cx="2963862"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12">
            <a:extLst>
              <a:ext uri="{FF2B5EF4-FFF2-40B4-BE49-F238E27FC236}">
                <a16:creationId xmlns:a16="http://schemas.microsoft.com/office/drawing/2014/main" id="{B14F5542-7D5D-4D71-9DA2-49E2B774AAE7}"/>
              </a:ext>
            </a:extLst>
          </p:cNvPr>
          <p:cNvSpPr txBox="1">
            <a:spLocks noChangeArrowheads="1"/>
          </p:cNvSpPr>
          <p:nvPr/>
        </p:nvSpPr>
        <p:spPr bwMode="auto">
          <a:xfrm>
            <a:off x="1625600" y="509589"/>
            <a:ext cx="783054" cy="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Empty Palette</a:t>
            </a:r>
          </a:p>
        </p:txBody>
      </p:sp>
      <p:cxnSp>
        <p:nvCxnSpPr>
          <p:cNvPr id="15" name="Straight Arrow Connector 14">
            <a:extLst>
              <a:ext uri="{FF2B5EF4-FFF2-40B4-BE49-F238E27FC236}">
                <a16:creationId xmlns:a16="http://schemas.microsoft.com/office/drawing/2014/main" id="{884D8406-E1AB-4D25-B1BD-4A2771C9DBDD}"/>
              </a:ext>
            </a:extLst>
          </p:cNvPr>
          <p:cNvCxnSpPr>
            <a:stCxn id="16395" idx="3"/>
          </p:cNvCxnSpPr>
          <p:nvPr/>
        </p:nvCxnSpPr>
        <p:spPr>
          <a:xfrm>
            <a:off x="2408654" y="599074"/>
            <a:ext cx="207546" cy="239127"/>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397" name="TextBox 15">
            <a:extLst>
              <a:ext uri="{FF2B5EF4-FFF2-40B4-BE49-F238E27FC236}">
                <a16:creationId xmlns:a16="http://schemas.microsoft.com/office/drawing/2014/main" id="{67779828-6D0C-4DF3-9D20-C39535AA5539}"/>
              </a:ext>
            </a:extLst>
          </p:cNvPr>
          <p:cNvSpPr txBox="1">
            <a:spLocks noChangeArrowheads="1"/>
          </p:cNvSpPr>
          <p:nvPr/>
        </p:nvSpPr>
        <p:spPr bwMode="auto">
          <a:xfrm>
            <a:off x="2801939" y="4117975"/>
            <a:ext cx="1187011" cy="31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Palette with a product</a:t>
            </a:r>
          </a:p>
          <a:p>
            <a:pPr>
              <a:buClrTx/>
              <a:buSzTx/>
              <a:buFontTx/>
              <a:buNone/>
            </a:pPr>
            <a:r>
              <a:rPr lang="en-US" altLang="et-EE" sz="900" b="1">
                <a:latin typeface="Times New Roman" panose="02020603050405020304" pitchFamily="18" charset="0"/>
              </a:rPr>
              <a:t>a60 loader back frame</a:t>
            </a:r>
          </a:p>
        </p:txBody>
      </p:sp>
      <p:sp>
        <p:nvSpPr>
          <p:cNvPr id="16398" name="TextBox 16">
            <a:extLst>
              <a:ext uri="{FF2B5EF4-FFF2-40B4-BE49-F238E27FC236}">
                <a16:creationId xmlns:a16="http://schemas.microsoft.com/office/drawing/2014/main" id="{1E860F3F-9A31-4FBC-BCDE-B1BCDFB9DF57}"/>
              </a:ext>
            </a:extLst>
          </p:cNvPr>
          <p:cNvSpPr txBox="1">
            <a:spLocks noChangeArrowheads="1"/>
          </p:cNvSpPr>
          <p:nvPr/>
        </p:nvSpPr>
        <p:spPr bwMode="auto">
          <a:xfrm>
            <a:off x="4578350" y="1738313"/>
            <a:ext cx="17653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Machine vision solution</a:t>
            </a:r>
            <a:r>
              <a:rPr lang="et-EE" altLang="et-EE" sz="900" b="1">
                <a:latin typeface="Times New Roman" panose="02020603050405020304" pitchFamily="18" charset="0"/>
              </a:rPr>
              <a:t> </a:t>
            </a:r>
            <a:r>
              <a:rPr lang="en-US" altLang="et-EE" sz="900" b="1">
                <a:latin typeface="Times New Roman" panose="02020603050405020304" pitchFamily="18" charset="0"/>
              </a:rPr>
              <a:t>with LED lights system</a:t>
            </a:r>
            <a:r>
              <a:rPr lang="et-EE" altLang="et-EE" sz="900" b="1">
                <a:latin typeface="Times New Roman" panose="02020603050405020304" pitchFamily="18" charset="0"/>
              </a:rPr>
              <a:t> </a:t>
            </a:r>
            <a:r>
              <a:rPr lang="en-US" altLang="et-EE" sz="900" b="1">
                <a:latin typeface="Times New Roman" panose="02020603050405020304" pitchFamily="18" charset="0"/>
              </a:rPr>
              <a:t>to identify the products</a:t>
            </a:r>
          </a:p>
        </p:txBody>
      </p:sp>
      <p:sp>
        <p:nvSpPr>
          <p:cNvPr id="16399" name="TextBox 17">
            <a:extLst>
              <a:ext uri="{FF2B5EF4-FFF2-40B4-BE49-F238E27FC236}">
                <a16:creationId xmlns:a16="http://schemas.microsoft.com/office/drawing/2014/main" id="{60C164A2-5CB9-480D-A9D1-1C0E3C7B76C3}"/>
              </a:ext>
            </a:extLst>
          </p:cNvPr>
          <p:cNvSpPr txBox="1">
            <a:spLocks noChangeArrowheads="1"/>
          </p:cNvSpPr>
          <p:nvPr/>
        </p:nvSpPr>
        <p:spPr bwMode="auto">
          <a:xfrm>
            <a:off x="1624014" y="4267201"/>
            <a:ext cx="1145333" cy="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U-shaped lifting table</a:t>
            </a:r>
          </a:p>
        </p:txBody>
      </p:sp>
      <p:sp>
        <p:nvSpPr>
          <p:cNvPr id="16400" name="TextBox 18">
            <a:extLst>
              <a:ext uri="{FF2B5EF4-FFF2-40B4-BE49-F238E27FC236}">
                <a16:creationId xmlns:a16="http://schemas.microsoft.com/office/drawing/2014/main" id="{1084F665-A75B-4225-AE4A-E7B1CD319075}"/>
              </a:ext>
            </a:extLst>
          </p:cNvPr>
          <p:cNvSpPr txBox="1">
            <a:spLocks noChangeArrowheads="1"/>
          </p:cNvSpPr>
          <p:nvPr/>
        </p:nvSpPr>
        <p:spPr bwMode="auto">
          <a:xfrm>
            <a:off x="1944689" y="4581525"/>
            <a:ext cx="1244719" cy="31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Safety fence around the</a:t>
            </a:r>
          </a:p>
          <a:p>
            <a:pPr>
              <a:buClrTx/>
              <a:buSzTx/>
              <a:buFontTx/>
              <a:buNone/>
            </a:pPr>
            <a:r>
              <a:rPr lang="en-US" altLang="et-EE" sz="900" b="1">
                <a:latin typeface="Times New Roman" panose="02020603050405020304" pitchFamily="18" charset="0"/>
              </a:rPr>
              <a:t>FMS system</a:t>
            </a:r>
          </a:p>
        </p:txBody>
      </p:sp>
      <p:sp>
        <p:nvSpPr>
          <p:cNvPr id="16401" name="TextBox 19">
            <a:extLst>
              <a:ext uri="{FF2B5EF4-FFF2-40B4-BE49-F238E27FC236}">
                <a16:creationId xmlns:a16="http://schemas.microsoft.com/office/drawing/2014/main" id="{94AF349F-A1E8-438F-8D15-95AB48697A18}"/>
              </a:ext>
            </a:extLst>
          </p:cNvPr>
          <p:cNvSpPr txBox="1">
            <a:spLocks noChangeArrowheads="1"/>
          </p:cNvSpPr>
          <p:nvPr/>
        </p:nvSpPr>
        <p:spPr bwMode="auto">
          <a:xfrm>
            <a:off x="3013076" y="2943225"/>
            <a:ext cx="1089025" cy="45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Storage system for products and fixtures</a:t>
            </a:r>
          </a:p>
        </p:txBody>
      </p:sp>
      <p:sp>
        <p:nvSpPr>
          <p:cNvPr id="16402" name="TextBox 20">
            <a:extLst>
              <a:ext uri="{FF2B5EF4-FFF2-40B4-BE49-F238E27FC236}">
                <a16:creationId xmlns:a16="http://schemas.microsoft.com/office/drawing/2014/main" id="{F9061608-CC2C-4402-8B7B-E0C75B0A94DF}"/>
              </a:ext>
            </a:extLst>
          </p:cNvPr>
          <p:cNvSpPr txBox="1">
            <a:spLocks noChangeArrowheads="1"/>
          </p:cNvSpPr>
          <p:nvPr/>
        </p:nvSpPr>
        <p:spPr bwMode="auto">
          <a:xfrm>
            <a:off x="9477376" y="2139951"/>
            <a:ext cx="1190625" cy="59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Robot welding cell, 6-axis robot, L-positioner and loading system</a:t>
            </a:r>
          </a:p>
        </p:txBody>
      </p:sp>
      <p:sp>
        <p:nvSpPr>
          <p:cNvPr id="16403" name="TextBox 21">
            <a:extLst>
              <a:ext uri="{FF2B5EF4-FFF2-40B4-BE49-F238E27FC236}">
                <a16:creationId xmlns:a16="http://schemas.microsoft.com/office/drawing/2014/main" id="{8347617D-EF50-4CCD-AC60-E658B943DA18}"/>
              </a:ext>
            </a:extLst>
          </p:cNvPr>
          <p:cNvSpPr txBox="1">
            <a:spLocks noChangeArrowheads="1"/>
          </p:cNvSpPr>
          <p:nvPr/>
        </p:nvSpPr>
        <p:spPr bwMode="auto">
          <a:xfrm>
            <a:off x="9374189" y="4903789"/>
            <a:ext cx="119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Storage robot for loading and retrieval of the products</a:t>
            </a:r>
          </a:p>
        </p:txBody>
      </p:sp>
      <p:sp>
        <p:nvSpPr>
          <p:cNvPr id="16404" name="TextBox 22">
            <a:extLst>
              <a:ext uri="{FF2B5EF4-FFF2-40B4-BE49-F238E27FC236}">
                <a16:creationId xmlns:a16="http://schemas.microsoft.com/office/drawing/2014/main" id="{A2B72267-4F1A-462D-B25D-7C3636E69589}"/>
              </a:ext>
            </a:extLst>
          </p:cNvPr>
          <p:cNvSpPr txBox="1">
            <a:spLocks noChangeArrowheads="1"/>
          </p:cNvSpPr>
          <p:nvPr/>
        </p:nvSpPr>
        <p:spPr bwMode="auto">
          <a:xfrm>
            <a:off x="5600701" y="6273801"/>
            <a:ext cx="11906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900" b="1">
                <a:latin typeface="Times New Roman" panose="02020603050405020304" pitchFamily="18" charset="0"/>
              </a:rPr>
              <a:t>HMI (Human Machine Interface and controller for the storage system</a:t>
            </a:r>
          </a:p>
        </p:txBody>
      </p:sp>
      <p:pic>
        <p:nvPicPr>
          <p:cNvPr id="16405" name="Picture 23">
            <a:extLst>
              <a:ext uri="{FF2B5EF4-FFF2-40B4-BE49-F238E27FC236}">
                <a16:creationId xmlns:a16="http://schemas.microsoft.com/office/drawing/2014/main" id="{AC5595CD-A0E5-4396-8207-F0070D6CD13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26363" y="6072188"/>
            <a:ext cx="13446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4">
            <a:extLst>
              <a:ext uri="{FF2B5EF4-FFF2-40B4-BE49-F238E27FC236}">
                <a16:creationId xmlns:a16="http://schemas.microsoft.com/office/drawing/2014/main" id="{5DE199A2-DCC6-48AD-A566-FC5C989F289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202738" y="6072188"/>
            <a:ext cx="6842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5">
            <a:extLst>
              <a:ext uri="{FF2B5EF4-FFF2-40B4-BE49-F238E27FC236}">
                <a16:creationId xmlns:a16="http://schemas.microsoft.com/office/drawing/2014/main" id="{0763C157-C813-4DF8-886B-E572E7BDC24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97788" y="6457951"/>
            <a:ext cx="16938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27">
            <a:extLst>
              <a:ext uri="{FF2B5EF4-FFF2-40B4-BE49-F238E27FC236}">
                <a16:creationId xmlns:a16="http://schemas.microsoft.com/office/drawing/2014/main" id="{9FE416D8-C128-4659-80A4-EF5C6C6E008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459914" y="6578601"/>
            <a:ext cx="42703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Box 28">
            <a:extLst>
              <a:ext uri="{FF2B5EF4-FFF2-40B4-BE49-F238E27FC236}">
                <a16:creationId xmlns:a16="http://schemas.microsoft.com/office/drawing/2014/main" id="{D6510254-AA82-4B14-944A-FD307F750B17}"/>
              </a:ext>
            </a:extLst>
          </p:cNvPr>
          <p:cNvSpPr txBox="1">
            <a:spLocks noChangeArrowheads="1"/>
          </p:cNvSpPr>
          <p:nvPr/>
        </p:nvSpPr>
        <p:spPr bwMode="auto">
          <a:xfrm>
            <a:off x="4614864" y="33339"/>
            <a:ext cx="33543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n-US" altLang="et-EE" sz="1800">
                <a:latin typeface="Times New Roman" panose="02020603050405020304" pitchFamily="18" charset="0"/>
              </a:rPr>
              <a:t>Automated stock solution for robot-cell service for Norcar BSB Eesti Ltd</a:t>
            </a:r>
          </a:p>
        </p:txBody>
      </p:sp>
      <p:sp>
        <p:nvSpPr>
          <p:cNvPr id="16410" name="TextBox 30">
            <a:extLst>
              <a:ext uri="{FF2B5EF4-FFF2-40B4-BE49-F238E27FC236}">
                <a16:creationId xmlns:a16="http://schemas.microsoft.com/office/drawing/2014/main" id="{A3D4736D-2241-4989-82BD-1C29C647976D}"/>
              </a:ext>
            </a:extLst>
          </p:cNvPr>
          <p:cNvSpPr txBox="1">
            <a:spLocks noChangeArrowheads="1"/>
          </p:cNvSpPr>
          <p:nvPr/>
        </p:nvSpPr>
        <p:spPr bwMode="auto">
          <a:xfrm>
            <a:off x="7697788" y="5538789"/>
            <a:ext cx="30099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078" tIns="20039" rIns="40078" bIns="20039">
            <a:spAutoFit/>
          </a:bodyPr>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a:buClrTx/>
              <a:buSzTx/>
              <a:buFontTx/>
              <a:buNone/>
            </a:pPr>
            <a:r>
              <a:rPr lang="et-EE" altLang="et-EE" sz="1400">
                <a:latin typeface="Times New Roman" panose="02020603050405020304" pitchFamily="18" charset="0"/>
              </a:rPr>
              <a:t>Project is made in cooperation with Norcar-BSB Eesti, IMECC, Eliko, TUT</a:t>
            </a:r>
          </a:p>
        </p:txBody>
      </p:sp>
      <p:sp>
        <p:nvSpPr>
          <p:cNvPr id="2" name="Ristkülik 1">
            <a:extLst>
              <a:ext uri="{FF2B5EF4-FFF2-40B4-BE49-F238E27FC236}">
                <a16:creationId xmlns:a16="http://schemas.microsoft.com/office/drawing/2014/main" id="{8A35FECE-CCB2-4C7B-8B61-D80EDEE04FD6}"/>
              </a:ext>
            </a:extLst>
          </p:cNvPr>
          <p:cNvSpPr/>
          <p:nvPr/>
        </p:nvSpPr>
        <p:spPr>
          <a:xfrm>
            <a:off x="9886950" y="189195"/>
            <a:ext cx="2305050" cy="715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a:t>Norcar</a:t>
            </a:r>
            <a:r>
              <a:rPr lang="et-EE" dirty="0"/>
              <a:t> BSB Eesti AS</a:t>
            </a:r>
          </a:p>
        </p:txBody>
      </p:sp>
    </p:spTree>
    <p:extLst>
      <p:ext uri="{BB962C8B-B14F-4D97-AF65-F5344CB8AC3E}">
        <p14:creationId xmlns:p14="http://schemas.microsoft.com/office/powerpoint/2010/main" val="66939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944" y="126124"/>
            <a:ext cx="10388911" cy="630621"/>
          </a:xfrm>
        </p:spPr>
        <p:txBody>
          <a:bodyPr>
            <a:noAutofit/>
          </a:bodyPr>
          <a:lstStyle/>
          <a:p>
            <a:r>
              <a:rPr lang="en-US" dirty="0" err="1"/>
              <a:t>Automa</a:t>
            </a:r>
            <a:r>
              <a:rPr lang="et-EE" dirty="0" err="1"/>
              <a:t>tiseerimise</a:t>
            </a:r>
            <a:r>
              <a:rPr lang="et-EE" dirty="0"/>
              <a:t> kontseptsioon</a:t>
            </a:r>
            <a:endParaRPr lang="en-US" dirty="0"/>
          </a:p>
        </p:txBody>
      </p:sp>
      <p:sp>
        <p:nvSpPr>
          <p:cNvPr id="4" name="Footer Placeholder 3"/>
          <p:cNvSpPr>
            <a:spLocks noGrp="1"/>
          </p:cNvSpPr>
          <p:nvPr>
            <p:ph type="ftr" sz="quarter" idx="11"/>
          </p:nvPr>
        </p:nvSpPr>
        <p:spPr/>
        <p:txBody>
          <a:bodyPr/>
          <a:lstStyle/>
          <a:p>
            <a:r>
              <a:rPr lang="en-GB" dirty="0"/>
              <a:t>Peeter </a:t>
            </a:r>
            <a:r>
              <a:rPr lang="en-GB" dirty="0" err="1"/>
              <a:t>Mörd</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483" y="1052736"/>
            <a:ext cx="7696894" cy="525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ular Callout 6"/>
          <p:cNvSpPr/>
          <p:nvPr/>
        </p:nvSpPr>
        <p:spPr>
          <a:xfrm>
            <a:off x="1411266" y="5949280"/>
            <a:ext cx="2304256" cy="288032"/>
          </a:xfrm>
          <a:prstGeom prst="wedgeRectCallout">
            <a:avLst>
              <a:gd name="adj1" fmla="val 34199"/>
              <a:gd name="adj2" fmla="val -1048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IM machine tool table</a:t>
            </a:r>
          </a:p>
        </p:txBody>
      </p:sp>
      <p:sp>
        <p:nvSpPr>
          <p:cNvPr id="8" name="Rectangular Callout 7"/>
          <p:cNvSpPr/>
          <p:nvPr/>
        </p:nvSpPr>
        <p:spPr>
          <a:xfrm>
            <a:off x="925490" y="3391217"/>
            <a:ext cx="1509447" cy="288032"/>
          </a:xfrm>
          <a:prstGeom prst="wedgeRectCallout">
            <a:avLst>
              <a:gd name="adj1" fmla="val 97232"/>
              <a:gd name="adj2" fmla="val -684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err="1">
                <a:solidFill>
                  <a:schemeClr val="tx1"/>
                </a:solidFill>
              </a:rPr>
              <a:t>Metal</a:t>
            </a:r>
            <a:r>
              <a:rPr lang="et-EE" sz="1400" b="1" dirty="0">
                <a:solidFill>
                  <a:schemeClr val="tx1"/>
                </a:solidFill>
              </a:rPr>
              <a:t> i</a:t>
            </a:r>
            <a:r>
              <a:rPr lang="en-US" sz="1400" b="1" dirty="0" err="1">
                <a:solidFill>
                  <a:schemeClr val="tx1"/>
                </a:solidFill>
              </a:rPr>
              <a:t>nserts</a:t>
            </a:r>
            <a:r>
              <a:rPr lang="en-US" sz="1400" b="1" dirty="0">
                <a:solidFill>
                  <a:schemeClr val="tx1"/>
                </a:solidFill>
              </a:rPr>
              <a:t> in</a:t>
            </a:r>
          </a:p>
        </p:txBody>
      </p:sp>
      <p:sp>
        <p:nvSpPr>
          <p:cNvPr id="9" name="Rectangular Callout 8"/>
          <p:cNvSpPr/>
          <p:nvPr/>
        </p:nvSpPr>
        <p:spPr>
          <a:xfrm>
            <a:off x="8502759" y="5805264"/>
            <a:ext cx="2304256" cy="288032"/>
          </a:xfrm>
          <a:prstGeom prst="wedgeRectCallout">
            <a:avLst>
              <a:gd name="adj1" fmla="val -46451"/>
              <a:gd name="adj2" fmla="val -1541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err="1">
                <a:solidFill>
                  <a:schemeClr val="tx1"/>
                </a:solidFill>
              </a:rPr>
              <a:t>Finished</a:t>
            </a:r>
            <a:r>
              <a:rPr lang="en-US" sz="1400" b="1" dirty="0">
                <a:solidFill>
                  <a:schemeClr val="tx1"/>
                </a:solidFill>
              </a:rPr>
              <a:t> products out</a:t>
            </a:r>
          </a:p>
        </p:txBody>
      </p:sp>
      <p:sp>
        <p:nvSpPr>
          <p:cNvPr id="10" name="Rectangular Callout 9"/>
          <p:cNvSpPr/>
          <p:nvPr/>
        </p:nvSpPr>
        <p:spPr>
          <a:xfrm>
            <a:off x="8502759" y="697955"/>
            <a:ext cx="3680057" cy="1943099"/>
          </a:xfrm>
          <a:prstGeom prst="wedgeRectCallout">
            <a:avLst>
              <a:gd name="adj1" fmla="val -126999"/>
              <a:gd name="adj2" fmla="val 1135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itchFamily="34" charset="0"/>
              <a:buChar char="•"/>
            </a:pPr>
            <a:r>
              <a:rPr lang="en-US" sz="1400" b="1" dirty="0">
                <a:solidFill>
                  <a:schemeClr val="tx1"/>
                </a:solidFill>
              </a:rPr>
              <a:t>Insert </a:t>
            </a:r>
          </a:p>
          <a:p>
            <a:pPr marL="628650" lvl="1" indent="-171450">
              <a:buFont typeface="Arial" pitchFamily="34" charset="0"/>
              <a:buChar char="•"/>
            </a:pPr>
            <a:r>
              <a:rPr lang="en-US" sz="1400" b="1" dirty="0">
                <a:solidFill>
                  <a:schemeClr val="tx1"/>
                </a:solidFill>
              </a:rPr>
              <a:t>Handling inside cell</a:t>
            </a:r>
          </a:p>
          <a:p>
            <a:pPr marL="628650" lvl="1" indent="-171450">
              <a:buFont typeface="Arial" pitchFamily="34" charset="0"/>
              <a:buChar char="•"/>
            </a:pPr>
            <a:r>
              <a:rPr lang="en-US" sz="1400" b="1" dirty="0">
                <a:solidFill>
                  <a:schemeClr val="tx1"/>
                </a:solidFill>
              </a:rPr>
              <a:t>Preheating</a:t>
            </a:r>
          </a:p>
          <a:p>
            <a:pPr marL="628650" lvl="1" indent="-171450">
              <a:buFont typeface="Arial" pitchFamily="34" charset="0"/>
              <a:buChar char="•"/>
            </a:pPr>
            <a:r>
              <a:rPr lang="en-US" sz="1400" b="1" dirty="0">
                <a:solidFill>
                  <a:schemeClr val="tx1"/>
                </a:solidFill>
              </a:rPr>
              <a:t>Preforming</a:t>
            </a:r>
          </a:p>
          <a:p>
            <a:pPr marL="171450" indent="-171450">
              <a:buFont typeface="Arial" pitchFamily="34" charset="0"/>
              <a:buChar char="•"/>
            </a:pPr>
            <a:r>
              <a:rPr lang="en-US" sz="1400" b="1" dirty="0">
                <a:solidFill>
                  <a:schemeClr val="tx1"/>
                </a:solidFill>
              </a:rPr>
              <a:t>Laser marking</a:t>
            </a:r>
          </a:p>
          <a:p>
            <a:pPr marL="171450" indent="-171450">
              <a:buFont typeface="Arial" pitchFamily="34" charset="0"/>
              <a:buChar char="•"/>
            </a:pPr>
            <a:r>
              <a:rPr lang="en-US" sz="1400" b="1" dirty="0">
                <a:solidFill>
                  <a:schemeClr val="tx1"/>
                </a:solidFill>
              </a:rPr>
              <a:t>Cycle time 20s with 2 cavities, 25s with 4 cavities</a:t>
            </a:r>
          </a:p>
          <a:p>
            <a:pPr marL="171450" indent="-171450">
              <a:buFont typeface="Arial" pitchFamily="34" charset="0"/>
              <a:buChar char="•"/>
            </a:pPr>
            <a:endParaRPr lang="en-US" sz="1200" dirty="0">
              <a:solidFill>
                <a:schemeClr val="tx1"/>
              </a:solidFill>
            </a:endParaRPr>
          </a:p>
        </p:txBody>
      </p:sp>
      <p:sp>
        <p:nvSpPr>
          <p:cNvPr id="6" name="Ristkülik 5">
            <a:extLst>
              <a:ext uri="{FF2B5EF4-FFF2-40B4-BE49-F238E27FC236}">
                <a16:creationId xmlns:a16="http://schemas.microsoft.com/office/drawing/2014/main" id="{2D4CA1C2-96CA-4F89-912A-7AF15736F6EA}"/>
              </a:ext>
            </a:extLst>
          </p:cNvPr>
          <p:cNvSpPr/>
          <p:nvPr/>
        </p:nvSpPr>
        <p:spPr>
          <a:xfrm>
            <a:off x="9522372" y="6306206"/>
            <a:ext cx="2669628" cy="472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ENSTO ENSEK AS</a:t>
            </a:r>
          </a:p>
        </p:txBody>
      </p:sp>
    </p:spTree>
    <p:extLst>
      <p:ext uri="{BB962C8B-B14F-4D97-AF65-F5344CB8AC3E}">
        <p14:creationId xmlns:p14="http://schemas.microsoft.com/office/powerpoint/2010/main" val="391744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ealkiri 1">
            <a:extLst>
              <a:ext uri="{FF2B5EF4-FFF2-40B4-BE49-F238E27FC236}">
                <a16:creationId xmlns:a16="http://schemas.microsoft.com/office/drawing/2014/main" id="{9BBD0BAE-E7A5-4079-B8B5-56D966875669}"/>
              </a:ext>
            </a:extLst>
          </p:cNvPr>
          <p:cNvSpPr>
            <a:spLocks noGrp="1"/>
          </p:cNvSpPr>
          <p:nvPr>
            <p:ph type="title"/>
          </p:nvPr>
        </p:nvSpPr>
        <p:spPr>
          <a:xfrm>
            <a:off x="1484311" y="126124"/>
            <a:ext cx="10018713" cy="1340069"/>
          </a:xfrm>
        </p:spPr>
        <p:txBody>
          <a:bodyPr/>
          <a:lstStyle/>
          <a:p>
            <a:r>
              <a:rPr lang="et-EE" altLang="et-EE" dirty="0"/>
              <a:t>Moodne tark tootmine</a:t>
            </a:r>
          </a:p>
        </p:txBody>
      </p:sp>
      <p:sp>
        <p:nvSpPr>
          <p:cNvPr id="18435" name="Sisu kohatäide 2">
            <a:extLst>
              <a:ext uri="{FF2B5EF4-FFF2-40B4-BE49-F238E27FC236}">
                <a16:creationId xmlns:a16="http://schemas.microsoft.com/office/drawing/2014/main" id="{E37B4F7F-45F8-4F0A-B30A-C6387F31FFDF}"/>
              </a:ext>
            </a:extLst>
          </p:cNvPr>
          <p:cNvSpPr>
            <a:spLocks noGrp="1"/>
          </p:cNvSpPr>
          <p:nvPr>
            <p:ph idx="1"/>
          </p:nvPr>
        </p:nvSpPr>
        <p:spPr/>
        <p:txBody>
          <a:bodyPr/>
          <a:lstStyle/>
          <a:p>
            <a:pPr marL="0" indent="0">
              <a:buNone/>
            </a:pPr>
            <a:r>
              <a:rPr lang="et-EE" altLang="et-EE" sz="3600" i="1"/>
              <a:t>  </a:t>
            </a:r>
          </a:p>
        </p:txBody>
      </p:sp>
      <p:pic>
        <p:nvPicPr>
          <p:cNvPr id="18436" name="Content Placeholder 3">
            <a:extLst>
              <a:ext uri="{FF2B5EF4-FFF2-40B4-BE49-F238E27FC236}">
                <a16:creationId xmlns:a16="http://schemas.microsoft.com/office/drawing/2014/main" id="{52A06E16-C54D-4155-937E-36CA4347286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608079" y="1277007"/>
            <a:ext cx="9894943" cy="531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stkülik 1">
            <a:extLst>
              <a:ext uri="{FF2B5EF4-FFF2-40B4-BE49-F238E27FC236}">
                <a16:creationId xmlns:a16="http://schemas.microsoft.com/office/drawing/2014/main" id="{FAD556E9-8149-420A-853F-AD703CD959DB}"/>
              </a:ext>
            </a:extLst>
          </p:cNvPr>
          <p:cNvSpPr/>
          <p:nvPr/>
        </p:nvSpPr>
        <p:spPr>
          <a:xfrm>
            <a:off x="9416321" y="1277007"/>
            <a:ext cx="2081049" cy="591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err="1"/>
              <a:t>Fastems</a:t>
            </a:r>
            <a:r>
              <a:rPr lang="et-EE" dirty="0"/>
              <a:t> </a:t>
            </a:r>
            <a:r>
              <a:rPr lang="et-EE" dirty="0" err="1"/>
              <a:t>Oy</a:t>
            </a:r>
            <a:endParaRPr lang="et-EE" dirty="0"/>
          </a:p>
        </p:txBody>
      </p:sp>
    </p:spTree>
    <p:extLst>
      <p:ext uri="{BB962C8B-B14F-4D97-AF65-F5344CB8AC3E}">
        <p14:creationId xmlns:p14="http://schemas.microsoft.com/office/powerpoint/2010/main" val="288823072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DDBDA11-1312-47C9-AA0C-D2FAECB554F6}"/>
              </a:ext>
            </a:extLst>
          </p:cNvPr>
          <p:cNvSpPr>
            <a:spLocks noGrp="1" noChangeArrowheads="1"/>
          </p:cNvSpPr>
          <p:nvPr>
            <p:ph type="title"/>
          </p:nvPr>
        </p:nvSpPr>
        <p:spPr>
          <a:xfrm>
            <a:off x="1484311" y="204953"/>
            <a:ext cx="10018713" cy="1087820"/>
          </a:xfrm>
        </p:spPr>
        <p:txBody>
          <a:bodyPr/>
          <a:lstStyle/>
          <a:p>
            <a:r>
              <a:rPr lang="et-EE" altLang="et-EE" sz="3200" dirty="0"/>
              <a:t>Peamised takistused Tööstus 4.0 lahenduste juurutamisel  Saksamaa ettevõtetes</a:t>
            </a:r>
          </a:p>
        </p:txBody>
      </p:sp>
      <p:graphicFrame>
        <p:nvGraphicFramePr>
          <p:cNvPr id="4" name="Content Placeholder 3">
            <a:extLst>
              <a:ext uri="{FF2B5EF4-FFF2-40B4-BE49-F238E27FC236}">
                <a16:creationId xmlns:a16="http://schemas.microsoft.com/office/drawing/2014/main" id="{4AB1C09E-F446-4ABB-B13D-0EAC99C32904}"/>
              </a:ext>
            </a:extLst>
          </p:cNvPr>
          <p:cNvGraphicFramePr>
            <a:graphicFrameLocks noGrp="1"/>
          </p:cNvGraphicFramePr>
          <p:nvPr>
            <p:ph idx="1"/>
            <p:extLst/>
          </p:nvPr>
        </p:nvGraphicFramePr>
        <p:xfrm>
          <a:off x="1608083" y="1481959"/>
          <a:ext cx="9333186" cy="3756364"/>
        </p:xfrm>
        <a:graphic>
          <a:graphicData uri="http://schemas.openxmlformats.org/drawingml/2006/table">
            <a:tbl>
              <a:tblPr firstRow="1" bandRow="1">
                <a:tableStyleId>{5C22544A-7EE6-4342-B048-85BDC9FD1C3A}</a:tableStyleId>
              </a:tblPr>
              <a:tblGrid>
                <a:gridCol w="907127">
                  <a:extLst>
                    <a:ext uri="{9D8B030D-6E8A-4147-A177-3AD203B41FA5}">
                      <a16:colId xmlns:a16="http://schemas.microsoft.com/office/drawing/2014/main" val="20000"/>
                    </a:ext>
                  </a:extLst>
                </a:gridCol>
                <a:gridCol w="6594197">
                  <a:extLst>
                    <a:ext uri="{9D8B030D-6E8A-4147-A177-3AD203B41FA5}">
                      <a16:colId xmlns:a16="http://schemas.microsoft.com/office/drawing/2014/main" val="20001"/>
                    </a:ext>
                  </a:extLst>
                </a:gridCol>
                <a:gridCol w="1831862">
                  <a:extLst>
                    <a:ext uri="{9D8B030D-6E8A-4147-A177-3AD203B41FA5}">
                      <a16:colId xmlns:a16="http://schemas.microsoft.com/office/drawing/2014/main" val="20002"/>
                    </a:ext>
                  </a:extLst>
                </a:gridCol>
              </a:tblGrid>
              <a:tr h="463048">
                <a:tc>
                  <a:txBody>
                    <a:bodyPr/>
                    <a:lstStyle/>
                    <a:p>
                      <a:pPr algn="ctr"/>
                      <a:r>
                        <a:rPr lang="et-EE" sz="1800" dirty="0">
                          <a:solidFill>
                            <a:schemeClr val="tx1"/>
                          </a:solidFill>
                        </a:rPr>
                        <a:t>No</a:t>
                      </a:r>
                    </a:p>
                  </a:txBody>
                  <a:tcPr marT="45710" marB="45710"/>
                </a:tc>
                <a:tc>
                  <a:txBody>
                    <a:bodyPr/>
                    <a:lstStyle/>
                    <a:p>
                      <a:pPr algn="ctr"/>
                      <a:r>
                        <a:rPr lang="et-EE" sz="1800" dirty="0">
                          <a:solidFill>
                            <a:schemeClr val="tx1"/>
                          </a:solidFill>
                        </a:rPr>
                        <a:t>Peamised probleemid</a:t>
                      </a:r>
                    </a:p>
                  </a:txBody>
                  <a:tcPr marT="45710" marB="45710"/>
                </a:tc>
                <a:tc>
                  <a:txBody>
                    <a:bodyPr/>
                    <a:lstStyle/>
                    <a:p>
                      <a:pPr algn="ctr"/>
                      <a:r>
                        <a:rPr lang="et-EE" sz="1800" dirty="0">
                          <a:solidFill>
                            <a:schemeClr val="tx1"/>
                          </a:solidFill>
                        </a:rPr>
                        <a:t>Osatähtsus</a:t>
                      </a:r>
                    </a:p>
                  </a:txBody>
                  <a:tcPr marT="45710" marB="45710"/>
                </a:tc>
                <a:extLst>
                  <a:ext uri="{0D108BD9-81ED-4DB2-BD59-A6C34878D82A}">
                    <a16:rowId xmlns:a16="http://schemas.microsoft.com/office/drawing/2014/main" val="10000"/>
                  </a:ext>
                </a:extLst>
              </a:tr>
              <a:tr h="463048">
                <a:tc>
                  <a:txBody>
                    <a:bodyPr/>
                    <a:lstStyle/>
                    <a:p>
                      <a:r>
                        <a:rPr lang="et-EE" sz="1800" dirty="0"/>
                        <a:t>1.</a:t>
                      </a:r>
                    </a:p>
                  </a:txBody>
                  <a:tcPr marT="45710" marB="45710"/>
                </a:tc>
                <a:tc>
                  <a:txBody>
                    <a:bodyPr/>
                    <a:lstStyle/>
                    <a:p>
                      <a:r>
                        <a:rPr lang="et-EE" sz="1800" dirty="0"/>
                        <a:t>Investeeringute tasuvuse ebaselgus</a:t>
                      </a:r>
                    </a:p>
                  </a:txBody>
                  <a:tcPr marT="45710" marB="45710"/>
                </a:tc>
                <a:tc>
                  <a:txBody>
                    <a:bodyPr/>
                    <a:lstStyle/>
                    <a:p>
                      <a:pPr algn="ctr"/>
                      <a:r>
                        <a:rPr lang="et-EE" sz="1800" dirty="0"/>
                        <a:t>46%</a:t>
                      </a:r>
                    </a:p>
                  </a:txBody>
                  <a:tcPr marT="45710" marB="45710"/>
                </a:tc>
                <a:extLst>
                  <a:ext uri="{0D108BD9-81ED-4DB2-BD59-A6C34878D82A}">
                    <a16:rowId xmlns:a16="http://schemas.microsoft.com/office/drawing/2014/main" val="10001"/>
                  </a:ext>
                </a:extLst>
              </a:tr>
              <a:tr h="463048">
                <a:tc>
                  <a:txBody>
                    <a:bodyPr/>
                    <a:lstStyle/>
                    <a:p>
                      <a:r>
                        <a:rPr lang="et-EE" sz="1800" dirty="0"/>
                        <a:t>2.</a:t>
                      </a:r>
                    </a:p>
                  </a:txBody>
                  <a:tcPr marT="45710" marB="45710"/>
                </a:tc>
                <a:tc>
                  <a:txBody>
                    <a:bodyPr/>
                    <a:lstStyle/>
                    <a:p>
                      <a:r>
                        <a:rPr lang="et-EE" sz="1800" dirty="0"/>
                        <a:t>Puudulikud teadmised ja kompetentse tööjõu puudus</a:t>
                      </a:r>
                    </a:p>
                  </a:txBody>
                  <a:tcPr marT="45710" marB="45710"/>
                </a:tc>
                <a:tc>
                  <a:txBody>
                    <a:bodyPr/>
                    <a:lstStyle/>
                    <a:p>
                      <a:pPr algn="ctr"/>
                      <a:r>
                        <a:rPr lang="et-EE" sz="1800" dirty="0"/>
                        <a:t>30%</a:t>
                      </a:r>
                    </a:p>
                  </a:txBody>
                  <a:tcPr marT="45710" marB="45710"/>
                </a:tc>
                <a:extLst>
                  <a:ext uri="{0D108BD9-81ED-4DB2-BD59-A6C34878D82A}">
                    <a16:rowId xmlns:a16="http://schemas.microsoft.com/office/drawing/2014/main" val="10002"/>
                  </a:ext>
                </a:extLst>
              </a:tr>
              <a:tr h="463048">
                <a:tc>
                  <a:txBody>
                    <a:bodyPr/>
                    <a:lstStyle/>
                    <a:p>
                      <a:r>
                        <a:rPr lang="et-EE" sz="1800" dirty="0"/>
                        <a:t>3.</a:t>
                      </a:r>
                    </a:p>
                  </a:txBody>
                  <a:tcPr marT="45710" marB="45710"/>
                </a:tc>
                <a:tc>
                  <a:txBody>
                    <a:bodyPr/>
                    <a:lstStyle/>
                    <a:p>
                      <a:r>
                        <a:rPr lang="et-EE" sz="1800" dirty="0"/>
                        <a:t>Standardite ja regulatsioonide puudulikkus</a:t>
                      </a:r>
                    </a:p>
                  </a:txBody>
                  <a:tcPr marT="45710" marB="45710"/>
                </a:tc>
                <a:tc>
                  <a:txBody>
                    <a:bodyPr/>
                    <a:lstStyle/>
                    <a:p>
                      <a:pPr algn="ctr"/>
                      <a:r>
                        <a:rPr lang="et-EE" sz="1800" dirty="0"/>
                        <a:t>26%</a:t>
                      </a:r>
                    </a:p>
                  </a:txBody>
                  <a:tcPr marT="45710" marB="45710"/>
                </a:tc>
                <a:extLst>
                  <a:ext uri="{0D108BD9-81ED-4DB2-BD59-A6C34878D82A}">
                    <a16:rowId xmlns:a16="http://schemas.microsoft.com/office/drawing/2014/main" val="10003"/>
                  </a:ext>
                </a:extLst>
              </a:tr>
              <a:tr h="463048">
                <a:tc>
                  <a:txBody>
                    <a:bodyPr/>
                    <a:lstStyle/>
                    <a:p>
                      <a:r>
                        <a:rPr lang="et-EE" sz="1800" dirty="0"/>
                        <a:t>4.</a:t>
                      </a:r>
                    </a:p>
                  </a:txBody>
                  <a:tcPr marT="45710" marB="45710"/>
                </a:tc>
                <a:tc>
                  <a:txBody>
                    <a:bodyPr/>
                    <a:lstStyle/>
                    <a:p>
                      <a:r>
                        <a:rPr lang="et-EE" sz="1800" dirty="0"/>
                        <a:t>Mittepiisav tugi</a:t>
                      </a:r>
                    </a:p>
                  </a:txBody>
                  <a:tcPr marT="45710" marB="45710"/>
                </a:tc>
                <a:tc>
                  <a:txBody>
                    <a:bodyPr/>
                    <a:lstStyle/>
                    <a:p>
                      <a:pPr algn="ctr"/>
                      <a:r>
                        <a:rPr lang="et-EE" sz="1800" dirty="0"/>
                        <a:t>22%</a:t>
                      </a:r>
                    </a:p>
                  </a:txBody>
                  <a:tcPr marT="45710" marB="45710"/>
                </a:tc>
                <a:extLst>
                  <a:ext uri="{0D108BD9-81ED-4DB2-BD59-A6C34878D82A}">
                    <a16:rowId xmlns:a16="http://schemas.microsoft.com/office/drawing/2014/main" val="10004"/>
                  </a:ext>
                </a:extLst>
              </a:tr>
              <a:tr h="515028">
                <a:tc>
                  <a:txBody>
                    <a:bodyPr/>
                    <a:lstStyle/>
                    <a:p>
                      <a:r>
                        <a:rPr lang="et-EE" sz="1800" dirty="0"/>
                        <a:t>5.</a:t>
                      </a:r>
                    </a:p>
                  </a:txBody>
                  <a:tcPr marT="45710" marB="45710"/>
                </a:tc>
                <a:tc>
                  <a:txBody>
                    <a:bodyPr/>
                    <a:lstStyle/>
                    <a:p>
                      <a:r>
                        <a:rPr lang="et-EE" sz="1800" dirty="0"/>
                        <a:t>Teatavad puudujäägid olemasolevas tehnoloogilises võimekuses</a:t>
                      </a:r>
                    </a:p>
                  </a:txBody>
                  <a:tcPr marT="45710" marB="45710"/>
                </a:tc>
                <a:tc>
                  <a:txBody>
                    <a:bodyPr/>
                    <a:lstStyle/>
                    <a:p>
                      <a:pPr algn="ctr"/>
                      <a:r>
                        <a:rPr lang="et-EE" sz="1800" dirty="0"/>
                        <a:t>20%</a:t>
                      </a:r>
                    </a:p>
                  </a:txBody>
                  <a:tcPr marT="45710" marB="45710"/>
                </a:tc>
                <a:extLst>
                  <a:ext uri="{0D108BD9-81ED-4DB2-BD59-A6C34878D82A}">
                    <a16:rowId xmlns:a16="http://schemas.microsoft.com/office/drawing/2014/main" val="10005"/>
                  </a:ext>
                </a:extLst>
              </a:tr>
              <a:tr h="463048">
                <a:tc>
                  <a:txBody>
                    <a:bodyPr/>
                    <a:lstStyle/>
                    <a:p>
                      <a:r>
                        <a:rPr lang="et-EE" sz="1800" dirty="0"/>
                        <a:t>6.</a:t>
                      </a:r>
                    </a:p>
                  </a:txBody>
                  <a:tcPr marT="45710" marB="45710"/>
                </a:tc>
                <a:tc>
                  <a:txBody>
                    <a:bodyPr/>
                    <a:lstStyle/>
                    <a:p>
                      <a:r>
                        <a:rPr lang="et-EE" sz="1800" dirty="0"/>
                        <a:t>Andmeturvalisuse probleemid</a:t>
                      </a:r>
                    </a:p>
                  </a:txBody>
                  <a:tcPr marT="45710" marB="45710"/>
                </a:tc>
                <a:tc>
                  <a:txBody>
                    <a:bodyPr/>
                    <a:lstStyle/>
                    <a:p>
                      <a:pPr algn="ctr"/>
                      <a:r>
                        <a:rPr lang="et-EE" sz="1800" dirty="0"/>
                        <a:t>19%</a:t>
                      </a:r>
                    </a:p>
                  </a:txBody>
                  <a:tcPr marT="45710" marB="45710"/>
                </a:tc>
                <a:extLst>
                  <a:ext uri="{0D108BD9-81ED-4DB2-BD59-A6C34878D82A}">
                    <a16:rowId xmlns:a16="http://schemas.microsoft.com/office/drawing/2014/main" val="10006"/>
                  </a:ext>
                </a:extLst>
              </a:tr>
              <a:tr h="463048">
                <a:tc>
                  <a:txBody>
                    <a:bodyPr/>
                    <a:lstStyle/>
                    <a:p>
                      <a:r>
                        <a:rPr lang="et-EE" sz="1800" dirty="0"/>
                        <a:t>7.</a:t>
                      </a:r>
                    </a:p>
                  </a:txBody>
                  <a:tcPr marT="45710" marB="45710"/>
                </a:tc>
                <a:tc>
                  <a:txBody>
                    <a:bodyPr/>
                    <a:lstStyle/>
                    <a:p>
                      <a:r>
                        <a:rPr lang="et-EE" sz="1800" dirty="0"/>
                        <a:t>Juhtkonna kõhklused </a:t>
                      </a:r>
                    </a:p>
                  </a:txBody>
                  <a:tcPr marT="45710" marB="45710"/>
                </a:tc>
                <a:tc>
                  <a:txBody>
                    <a:bodyPr/>
                    <a:lstStyle/>
                    <a:p>
                      <a:pPr algn="ctr"/>
                      <a:r>
                        <a:rPr lang="et-EE" sz="1800" dirty="0"/>
                        <a:t>18%</a:t>
                      </a:r>
                    </a:p>
                  </a:txBody>
                  <a:tcPr marT="45710" marB="45710"/>
                </a:tc>
                <a:extLst>
                  <a:ext uri="{0D108BD9-81ED-4DB2-BD59-A6C34878D82A}">
                    <a16:rowId xmlns:a16="http://schemas.microsoft.com/office/drawing/2014/main" val="10007"/>
                  </a:ext>
                </a:extLst>
              </a:tr>
            </a:tbl>
          </a:graphicData>
        </a:graphic>
      </p:graphicFrame>
      <p:sp>
        <p:nvSpPr>
          <p:cNvPr id="10281" name="Rectangle 4">
            <a:extLst>
              <a:ext uri="{FF2B5EF4-FFF2-40B4-BE49-F238E27FC236}">
                <a16:creationId xmlns:a16="http://schemas.microsoft.com/office/drawing/2014/main" id="{4AE08494-27BD-4455-8171-40955D69DA58}"/>
              </a:ext>
            </a:extLst>
          </p:cNvPr>
          <p:cNvSpPr>
            <a:spLocks noChangeArrowheads="1"/>
          </p:cNvSpPr>
          <p:nvPr/>
        </p:nvSpPr>
        <p:spPr bwMode="auto">
          <a:xfrm>
            <a:off x="1608083" y="5427509"/>
            <a:ext cx="9333186" cy="681170"/>
          </a:xfrm>
          <a:prstGeom prst="rect">
            <a:avLst/>
          </a:prstGeom>
          <a:noFill/>
          <a:ln w="9525" algn="ctr">
            <a:noFill/>
            <a:round/>
            <a:headEnd/>
            <a:tailEnd/>
          </a:ln>
        </p:spPr>
        <p:txBody>
          <a:bodyPr wrap="none"/>
          <a:lstStyle>
            <a:lvl1pPr>
              <a:buClr>
                <a:srgbClr val="930042"/>
              </a:buClr>
              <a:buSzPct val="50000"/>
              <a:buFont typeface="Wingdings" panose="05000000000000000000" pitchFamily="2" charset="2"/>
              <a:buChar char="n"/>
              <a:defRPr sz="2800">
                <a:solidFill>
                  <a:schemeClr val="tx1"/>
                </a:solidFill>
                <a:latin typeface="Arial" panose="020B0604020202020204" pitchFamily="34" charset="0"/>
              </a:defRPr>
            </a:lvl1pPr>
            <a:lvl2pPr marL="742950" indent="-285750">
              <a:buClr>
                <a:srgbClr val="930042"/>
              </a:buClr>
              <a:buSzPct val="40000"/>
              <a:buFont typeface="Wingdings" panose="05000000000000000000" pitchFamily="2" charset="2"/>
              <a:buChar char="p"/>
              <a:defRPr sz="2600">
                <a:solidFill>
                  <a:schemeClr val="tx1"/>
                </a:solidFill>
                <a:latin typeface="Arial" panose="020B0604020202020204" pitchFamily="34" charset="0"/>
              </a:defRPr>
            </a:lvl2pPr>
            <a:lvl3pPr marL="1143000" indent="-228600">
              <a:buClr>
                <a:srgbClr val="930042"/>
              </a:buClr>
              <a:buSzPct val="50000"/>
              <a:buFont typeface="Wingdings" panose="05000000000000000000" pitchFamily="2" charset="2"/>
              <a:buChar char="£"/>
              <a:defRPr sz="2400">
                <a:solidFill>
                  <a:schemeClr val="tx1"/>
                </a:solidFill>
                <a:latin typeface="Arial" panose="020B0604020202020204" pitchFamily="34" charset="0"/>
              </a:defRPr>
            </a:lvl3pPr>
            <a:lvl4pPr marL="1600200" indent="-228600">
              <a:buClr>
                <a:srgbClr val="930042"/>
              </a:buClr>
              <a:buSzPct val="50000"/>
              <a:buFont typeface="Wingdings" panose="05000000000000000000" pitchFamily="2" charset="2"/>
              <a:buChar char="l"/>
              <a:defRPr sz="2200">
                <a:solidFill>
                  <a:schemeClr val="tx1"/>
                </a:solidFill>
                <a:latin typeface="Arial" panose="020B0604020202020204" pitchFamily="34" charset="0"/>
              </a:defRPr>
            </a:lvl4pPr>
            <a:lvl5pPr marL="2057400" indent="-228600">
              <a:buClr>
                <a:srgbClr val="930042"/>
              </a:buClr>
              <a:buSzPct val="4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rgbClr val="930042"/>
              </a:buClr>
              <a:buSzPct val="4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0000"/>
              </a:spcBef>
              <a:buClrTx/>
              <a:buSzTx/>
              <a:buFontTx/>
              <a:buNone/>
            </a:pPr>
            <a:r>
              <a:rPr lang="et-EE" altLang="et-EE" sz="1800" dirty="0">
                <a:latin typeface="+mj-lt"/>
              </a:rPr>
              <a:t>Allikas: Industry 4.0 opportunities and challanges of the industrial Internet. </a:t>
            </a:r>
          </a:p>
          <a:p>
            <a:pPr eaLnBrk="1" hangingPunct="1">
              <a:spcBef>
                <a:spcPct val="20000"/>
              </a:spcBef>
              <a:buClrTx/>
              <a:buSzTx/>
              <a:buFontTx/>
              <a:buNone/>
            </a:pPr>
            <a:r>
              <a:rPr lang="et-EE" altLang="et-EE" sz="1800" dirty="0">
                <a:latin typeface="+mj-lt"/>
              </a:rPr>
              <a:t>Wolkmar Koch, Reinchard Geissbauer, PWC, 2015</a:t>
            </a:r>
          </a:p>
        </p:txBody>
      </p:sp>
    </p:spTree>
    <p:extLst>
      <p:ext uri="{BB962C8B-B14F-4D97-AF65-F5344CB8AC3E}">
        <p14:creationId xmlns:p14="http://schemas.microsoft.com/office/powerpoint/2010/main" val="326612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71854FB-D397-4EF8-95C0-463B38C36D68}"/>
              </a:ext>
            </a:extLst>
          </p:cNvPr>
          <p:cNvSpPr>
            <a:spLocks noGrp="1"/>
          </p:cNvSpPr>
          <p:nvPr>
            <p:ph type="title"/>
          </p:nvPr>
        </p:nvSpPr>
        <p:spPr>
          <a:xfrm>
            <a:off x="1484311" y="245807"/>
            <a:ext cx="10018713" cy="1189704"/>
          </a:xfrm>
        </p:spPr>
        <p:txBody>
          <a:bodyPr/>
          <a:lstStyle/>
          <a:p>
            <a:r>
              <a:rPr lang="et-EE" dirty="0" err="1"/>
              <a:t>Digiauditi</a:t>
            </a:r>
            <a:r>
              <a:rPr lang="et-EE" dirty="0"/>
              <a:t> eesmärk</a:t>
            </a:r>
          </a:p>
        </p:txBody>
      </p:sp>
      <p:sp>
        <p:nvSpPr>
          <p:cNvPr id="3" name="Sisu kohatäide 2">
            <a:extLst>
              <a:ext uri="{FF2B5EF4-FFF2-40B4-BE49-F238E27FC236}">
                <a16:creationId xmlns:a16="http://schemas.microsoft.com/office/drawing/2014/main" id="{B4DB8B68-46EC-4823-BE68-6ADE2E8D5059}"/>
              </a:ext>
            </a:extLst>
          </p:cNvPr>
          <p:cNvSpPr>
            <a:spLocks noGrp="1"/>
          </p:cNvSpPr>
          <p:nvPr>
            <p:ph idx="1"/>
          </p:nvPr>
        </p:nvSpPr>
        <p:spPr>
          <a:xfrm>
            <a:off x="1484310" y="1799303"/>
            <a:ext cx="10018713" cy="4581832"/>
          </a:xfrm>
        </p:spPr>
        <p:txBody>
          <a:bodyPr>
            <a:normAutofit/>
          </a:bodyPr>
          <a:lstStyle/>
          <a:p>
            <a:pPr algn="just"/>
            <a:r>
              <a:rPr lang="et-EE" sz="3200" dirty="0" err="1"/>
              <a:t>Digiauditi</a:t>
            </a:r>
            <a:r>
              <a:rPr lang="et-EE" sz="3200" dirty="0"/>
              <a:t> eesmärgiks oli saada ülevaade millisel määral ja mis eesmärkidel rakendavad ettevõtted erinevaid digitaaltehnilisi vahendeid  oma väärtusahela kesksete toimingute teostamisel. Analüüsi aluseks on võetud vahetult Tööstus 4.0-ga seonduvad teemagrupid koos vastavate tehnoloogiate kasutamisega. </a:t>
            </a:r>
          </a:p>
        </p:txBody>
      </p:sp>
    </p:spTree>
    <p:extLst>
      <p:ext uri="{BB962C8B-B14F-4D97-AF65-F5344CB8AC3E}">
        <p14:creationId xmlns:p14="http://schemas.microsoft.com/office/powerpoint/2010/main" val="277300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6C9BB1E-2630-482C-B04B-DFE90917116D}"/>
              </a:ext>
            </a:extLst>
          </p:cNvPr>
          <p:cNvSpPr>
            <a:spLocks noGrp="1" noChangeArrowheads="1"/>
          </p:cNvSpPr>
          <p:nvPr>
            <p:ph type="title"/>
          </p:nvPr>
        </p:nvSpPr>
        <p:spPr>
          <a:xfrm>
            <a:off x="1484311" y="133816"/>
            <a:ext cx="10018713" cy="1360447"/>
          </a:xfrm>
        </p:spPr>
        <p:txBody>
          <a:bodyPr/>
          <a:lstStyle/>
          <a:p>
            <a:r>
              <a:rPr lang="et-EE" altLang="et-EE" sz="3200" dirty="0"/>
              <a:t>Tööstuse digitaliseerimise valdkonnad – </a:t>
            </a:r>
            <a:r>
              <a:rPr lang="et-EE" altLang="et-EE" sz="3200" dirty="0" err="1"/>
              <a:t>digiauditi</a:t>
            </a:r>
            <a:r>
              <a:rPr lang="et-EE" altLang="et-EE" sz="3200" dirty="0"/>
              <a:t> teemagrupid</a:t>
            </a:r>
            <a:endParaRPr lang="en-US" altLang="et-EE" sz="3200" dirty="0"/>
          </a:p>
        </p:txBody>
      </p:sp>
      <p:sp>
        <p:nvSpPr>
          <p:cNvPr id="13315" name="Rectangle 3">
            <a:extLst>
              <a:ext uri="{FF2B5EF4-FFF2-40B4-BE49-F238E27FC236}">
                <a16:creationId xmlns:a16="http://schemas.microsoft.com/office/drawing/2014/main" id="{D6A464BC-0264-41E2-BE4F-539887FCC390}"/>
              </a:ext>
            </a:extLst>
          </p:cNvPr>
          <p:cNvSpPr>
            <a:spLocks noGrp="1" noChangeArrowheads="1"/>
          </p:cNvSpPr>
          <p:nvPr>
            <p:ph type="body" idx="1"/>
          </p:nvPr>
        </p:nvSpPr>
        <p:spPr>
          <a:xfrm>
            <a:off x="1484310" y="1103971"/>
            <a:ext cx="10018713" cy="5452946"/>
          </a:xfrm>
        </p:spPr>
        <p:txBody>
          <a:bodyPr>
            <a:normAutofit lnSpcReduction="10000"/>
          </a:bodyPr>
          <a:lstStyle/>
          <a:p>
            <a:endParaRPr lang="et-EE" altLang="et-EE" sz="2000" dirty="0"/>
          </a:p>
          <a:p>
            <a:endParaRPr lang="et-EE" altLang="et-EE" sz="2000" dirty="0"/>
          </a:p>
          <a:p>
            <a:r>
              <a:rPr lang="et-EE" altLang="et-EE" sz="2000" dirty="0"/>
              <a:t>CRM		-  Kliendisuhete haldamine  	</a:t>
            </a:r>
            <a:endParaRPr lang="et-EE" altLang="et-EE" sz="2000" i="1" dirty="0"/>
          </a:p>
          <a:p>
            <a:r>
              <a:rPr lang="et-EE" altLang="et-EE" sz="2000" i="1" dirty="0"/>
              <a:t>PLM/ERP	-  Tootmisandmete haldamine ja ettevõtte ressursside planeerimine</a:t>
            </a:r>
          </a:p>
          <a:p>
            <a:r>
              <a:rPr lang="et-EE" altLang="et-EE" sz="2000" i="1" dirty="0"/>
              <a:t>LAN/Internet		- Võrgulahenduste kasutamine</a:t>
            </a:r>
          </a:p>
          <a:p>
            <a:r>
              <a:rPr lang="et-EE" altLang="et-EE" sz="2000" i="1" dirty="0"/>
              <a:t>CAQ		- Toote kvaliteedikontrolli digitaliseerimine</a:t>
            </a:r>
          </a:p>
          <a:p>
            <a:r>
              <a:rPr lang="et-EE" altLang="et-EE" sz="2000" i="1" dirty="0"/>
              <a:t>MES		- Tootmise ja töö soorituse jälgimise süsteem</a:t>
            </a:r>
          </a:p>
          <a:p>
            <a:r>
              <a:rPr lang="et-EE" altLang="et-EE" sz="2000" i="1" dirty="0"/>
              <a:t>MOMS 	- Tootmisoperatsioonide juhtimise süsteem (vertikaalse ja horisontaalse väärtusahela 			integratsioon); CAD/CAM – raaljuhtimise ja –tootmise </a:t>
            </a:r>
            <a:r>
              <a:rPr lang="et-EE" altLang="et-EE" sz="2000" i="1" dirty="0" err="1"/>
              <a:t>süstem</a:t>
            </a:r>
            <a:endParaRPr lang="et-EE" altLang="et-EE" sz="2000" i="1" dirty="0"/>
          </a:p>
          <a:p>
            <a:r>
              <a:rPr lang="et-EE" altLang="et-EE" sz="2000" i="1" dirty="0"/>
              <a:t>CPS 		- Tootmisprotsesside digitaliseerimine (sh CNC, DNC, SCADA jms)</a:t>
            </a:r>
          </a:p>
          <a:p>
            <a:r>
              <a:rPr lang="et-EE" altLang="et-EE" sz="2000" i="1" dirty="0"/>
              <a:t>WMS		- Ladude haldamise juhtimise süsteem</a:t>
            </a:r>
          </a:p>
          <a:p>
            <a:r>
              <a:rPr lang="et-EE" altLang="et-EE" sz="2000" i="1" dirty="0"/>
              <a:t>CMMS	- Seadmete hoolduse juhtimise süsteem</a:t>
            </a:r>
          </a:p>
          <a:p>
            <a:r>
              <a:rPr lang="et-EE" altLang="et-EE" sz="2000" i="1" dirty="0"/>
              <a:t>LIMS 		- Kvaliteeditagamise ja kvaliteedikindlustamise süsteem (laboriandmete haldus)</a:t>
            </a:r>
          </a:p>
          <a:p>
            <a:endParaRPr lang="et-EE" altLang="et-EE" sz="2000" i="1" dirty="0"/>
          </a:p>
          <a:p>
            <a:endParaRPr lang="et-EE" altLang="et-EE" sz="2000" i="1" dirty="0"/>
          </a:p>
        </p:txBody>
      </p:sp>
    </p:spTree>
    <p:extLst>
      <p:ext uri="{BB962C8B-B14F-4D97-AF65-F5344CB8AC3E}">
        <p14:creationId xmlns:p14="http://schemas.microsoft.com/office/powerpoint/2010/main" val="21675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A1DB619-EB48-4DC5-9C25-DBDBE3839F40}"/>
              </a:ext>
            </a:extLst>
          </p:cNvPr>
          <p:cNvSpPr>
            <a:spLocks noGrp="1"/>
          </p:cNvSpPr>
          <p:nvPr>
            <p:ph type="title"/>
          </p:nvPr>
        </p:nvSpPr>
        <p:spPr>
          <a:xfrm>
            <a:off x="1484311" y="220717"/>
            <a:ext cx="10018713" cy="961697"/>
          </a:xfrm>
        </p:spPr>
        <p:txBody>
          <a:bodyPr/>
          <a:lstStyle/>
          <a:p>
            <a:r>
              <a:rPr lang="et-EE" dirty="0"/>
              <a:t>Küsimustiku olemus</a:t>
            </a:r>
          </a:p>
        </p:txBody>
      </p:sp>
      <p:graphicFrame>
        <p:nvGraphicFramePr>
          <p:cNvPr id="4" name="Sisu kohatäide 3">
            <a:extLst>
              <a:ext uri="{FF2B5EF4-FFF2-40B4-BE49-F238E27FC236}">
                <a16:creationId xmlns:a16="http://schemas.microsoft.com/office/drawing/2014/main" id="{DB1EF6A2-C162-4A0A-B62B-EA6CD0F35410}"/>
              </a:ext>
            </a:extLst>
          </p:cNvPr>
          <p:cNvGraphicFramePr>
            <a:graphicFrameLocks noGrp="1"/>
          </p:cNvGraphicFramePr>
          <p:nvPr>
            <p:ph idx="1"/>
          </p:nvPr>
        </p:nvGraphicFramePr>
        <p:xfrm>
          <a:off x="1484313" y="2522324"/>
          <a:ext cx="10018712" cy="2225040"/>
        </p:xfrm>
        <a:graphic>
          <a:graphicData uri="http://schemas.openxmlformats.org/drawingml/2006/table">
            <a:tbl>
              <a:tblPr firstRow="1" bandRow="1">
                <a:tableStyleId>{5C22544A-7EE6-4342-B048-85BDC9FD1C3A}</a:tableStyleId>
              </a:tblPr>
              <a:tblGrid>
                <a:gridCol w="4175508">
                  <a:extLst>
                    <a:ext uri="{9D8B030D-6E8A-4147-A177-3AD203B41FA5}">
                      <a16:colId xmlns:a16="http://schemas.microsoft.com/office/drawing/2014/main" val="4224705584"/>
                    </a:ext>
                  </a:extLst>
                </a:gridCol>
                <a:gridCol w="2017986">
                  <a:extLst>
                    <a:ext uri="{9D8B030D-6E8A-4147-A177-3AD203B41FA5}">
                      <a16:colId xmlns:a16="http://schemas.microsoft.com/office/drawing/2014/main" val="4244240425"/>
                    </a:ext>
                  </a:extLst>
                </a:gridCol>
                <a:gridCol w="1954924">
                  <a:extLst>
                    <a:ext uri="{9D8B030D-6E8A-4147-A177-3AD203B41FA5}">
                      <a16:colId xmlns:a16="http://schemas.microsoft.com/office/drawing/2014/main" val="2892698126"/>
                    </a:ext>
                  </a:extLst>
                </a:gridCol>
                <a:gridCol w="1870294">
                  <a:extLst>
                    <a:ext uri="{9D8B030D-6E8A-4147-A177-3AD203B41FA5}">
                      <a16:colId xmlns:a16="http://schemas.microsoft.com/office/drawing/2014/main" val="360602295"/>
                    </a:ext>
                  </a:extLst>
                </a:gridCol>
              </a:tblGrid>
              <a:tr h="370840">
                <a:tc>
                  <a:txBody>
                    <a:bodyPr/>
                    <a:lstStyle/>
                    <a:p>
                      <a:r>
                        <a:rPr lang="et-EE" dirty="0"/>
                        <a:t>Digitaliseerimise sündmus</a:t>
                      </a:r>
                    </a:p>
                  </a:txBody>
                  <a:tcPr/>
                </a:tc>
                <a:tc>
                  <a:txBody>
                    <a:bodyPr/>
                    <a:lstStyle/>
                    <a:p>
                      <a:r>
                        <a:rPr lang="et-EE" dirty="0"/>
                        <a:t>Olemas (JA)</a:t>
                      </a:r>
                    </a:p>
                  </a:txBody>
                  <a:tcPr/>
                </a:tc>
                <a:tc>
                  <a:txBody>
                    <a:bodyPr/>
                    <a:lstStyle/>
                    <a:p>
                      <a:r>
                        <a:rPr lang="et-EE" dirty="0"/>
                        <a:t>Osaliselt</a:t>
                      </a:r>
                    </a:p>
                  </a:txBody>
                  <a:tcPr/>
                </a:tc>
                <a:tc>
                  <a:txBody>
                    <a:bodyPr/>
                    <a:lstStyle/>
                    <a:p>
                      <a:r>
                        <a:rPr lang="et-EE" dirty="0"/>
                        <a:t>Puudu (EI)</a:t>
                      </a:r>
                    </a:p>
                  </a:txBody>
                  <a:tcPr/>
                </a:tc>
                <a:extLst>
                  <a:ext uri="{0D108BD9-81ED-4DB2-BD59-A6C34878D82A}">
                    <a16:rowId xmlns:a16="http://schemas.microsoft.com/office/drawing/2014/main" val="1455437873"/>
                  </a:ext>
                </a:extLst>
              </a:tr>
              <a:tr h="370840">
                <a:tc>
                  <a:txBody>
                    <a:bodyPr/>
                    <a:lstStyle/>
                    <a:p>
                      <a:r>
                        <a:rPr lang="et-EE" dirty="0"/>
                        <a:t>1…….</a:t>
                      </a:r>
                    </a:p>
                  </a:txBody>
                  <a:tcPr/>
                </a:tc>
                <a:tc>
                  <a:txBody>
                    <a:bodyPr/>
                    <a:lstStyle/>
                    <a:p>
                      <a:endParaRPr lang="et-EE" dirty="0"/>
                    </a:p>
                  </a:txBody>
                  <a:tcPr/>
                </a:tc>
                <a:tc>
                  <a:txBody>
                    <a:bodyPr/>
                    <a:lstStyle/>
                    <a:p>
                      <a:endParaRPr lang="et-EE" dirty="0"/>
                    </a:p>
                  </a:txBody>
                  <a:tcPr/>
                </a:tc>
                <a:tc>
                  <a:txBody>
                    <a:bodyPr/>
                    <a:lstStyle/>
                    <a:p>
                      <a:endParaRPr lang="et-EE"/>
                    </a:p>
                  </a:txBody>
                  <a:tcPr/>
                </a:tc>
                <a:extLst>
                  <a:ext uri="{0D108BD9-81ED-4DB2-BD59-A6C34878D82A}">
                    <a16:rowId xmlns:a16="http://schemas.microsoft.com/office/drawing/2014/main" val="715586249"/>
                  </a:ext>
                </a:extLst>
              </a:tr>
              <a:tr h="370840">
                <a:tc>
                  <a:txBody>
                    <a:bodyPr/>
                    <a:lstStyle/>
                    <a:p>
                      <a:r>
                        <a:rPr lang="et-EE" dirty="0"/>
                        <a:t>2……</a:t>
                      </a:r>
                    </a:p>
                  </a:txBody>
                  <a:tcPr/>
                </a:tc>
                <a:tc>
                  <a:txBody>
                    <a:bodyPr/>
                    <a:lstStyle/>
                    <a:p>
                      <a:endParaRPr lang="et-EE" dirty="0"/>
                    </a:p>
                  </a:txBody>
                  <a:tcPr/>
                </a:tc>
                <a:tc>
                  <a:txBody>
                    <a:bodyPr/>
                    <a:lstStyle/>
                    <a:p>
                      <a:endParaRPr lang="et-EE" dirty="0"/>
                    </a:p>
                  </a:txBody>
                  <a:tcPr/>
                </a:tc>
                <a:tc>
                  <a:txBody>
                    <a:bodyPr/>
                    <a:lstStyle/>
                    <a:p>
                      <a:endParaRPr lang="et-EE"/>
                    </a:p>
                  </a:txBody>
                  <a:tcPr/>
                </a:tc>
                <a:extLst>
                  <a:ext uri="{0D108BD9-81ED-4DB2-BD59-A6C34878D82A}">
                    <a16:rowId xmlns:a16="http://schemas.microsoft.com/office/drawing/2014/main" val="876418230"/>
                  </a:ext>
                </a:extLst>
              </a:tr>
              <a:tr h="370840">
                <a:tc>
                  <a:txBody>
                    <a:bodyPr/>
                    <a:lstStyle/>
                    <a:p>
                      <a:r>
                        <a:rPr lang="et-EE" dirty="0"/>
                        <a:t>3……</a:t>
                      </a:r>
                    </a:p>
                  </a:txBody>
                  <a:tcPr/>
                </a:tc>
                <a:tc>
                  <a:txBody>
                    <a:bodyPr/>
                    <a:lstStyle/>
                    <a:p>
                      <a:endParaRPr lang="et-EE" dirty="0"/>
                    </a:p>
                  </a:txBody>
                  <a:tcPr/>
                </a:tc>
                <a:tc>
                  <a:txBody>
                    <a:bodyPr/>
                    <a:lstStyle/>
                    <a:p>
                      <a:endParaRPr lang="et-EE" dirty="0"/>
                    </a:p>
                  </a:txBody>
                  <a:tcPr/>
                </a:tc>
                <a:tc>
                  <a:txBody>
                    <a:bodyPr/>
                    <a:lstStyle/>
                    <a:p>
                      <a:endParaRPr lang="et-EE"/>
                    </a:p>
                  </a:txBody>
                  <a:tcPr/>
                </a:tc>
                <a:extLst>
                  <a:ext uri="{0D108BD9-81ED-4DB2-BD59-A6C34878D82A}">
                    <a16:rowId xmlns:a16="http://schemas.microsoft.com/office/drawing/2014/main" val="1470882987"/>
                  </a:ext>
                </a:extLst>
              </a:tr>
              <a:tr h="370840">
                <a:tc>
                  <a:txBody>
                    <a:bodyPr/>
                    <a:lstStyle/>
                    <a:p>
                      <a:r>
                        <a:rPr lang="et-EE" dirty="0"/>
                        <a:t>4……</a:t>
                      </a:r>
                    </a:p>
                  </a:txBody>
                  <a:tcPr/>
                </a:tc>
                <a:tc>
                  <a:txBody>
                    <a:bodyPr/>
                    <a:lstStyle/>
                    <a:p>
                      <a:endParaRPr lang="et-EE" dirty="0"/>
                    </a:p>
                  </a:txBody>
                  <a:tcPr/>
                </a:tc>
                <a:tc>
                  <a:txBody>
                    <a:bodyPr/>
                    <a:lstStyle/>
                    <a:p>
                      <a:endParaRPr lang="et-EE"/>
                    </a:p>
                  </a:txBody>
                  <a:tcPr/>
                </a:tc>
                <a:tc>
                  <a:txBody>
                    <a:bodyPr/>
                    <a:lstStyle/>
                    <a:p>
                      <a:endParaRPr lang="et-EE"/>
                    </a:p>
                  </a:txBody>
                  <a:tcPr/>
                </a:tc>
                <a:extLst>
                  <a:ext uri="{0D108BD9-81ED-4DB2-BD59-A6C34878D82A}">
                    <a16:rowId xmlns:a16="http://schemas.microsoft.com/office/drawing/2014/main" val="2475727522"/>
                  </a:ext>
                </a:extLst>
              </a:tr>
              <a:tr h="370840">
                <a:tc>
                  <a:txBody>
                    <a:bodyPr/>
                    <a:lstStyle/>
                    <a:p>
                      <a:r>
                        <a:rPr lang="et-EE" dirty="0"/>
                        <a:t>5…….</a:t>
                      </a:r>
                    </a:p>
                  </a:txBody>
                  <a:tcPr/>
                </a:tc>
                <a:tc>
                  <a:txBody>
                    <a:bodyPr/>
                    <a:lstStyle/>
                    <a:p>
                      <a:endParaRPr lang="et-EE" dirty="0"/>
                    </a:p>
                  </a:txBody>
                  <a:tcPr/>
                </a:tc>
                <a:tc>
                  <a:txBody>
                    <a:bodyPr/>
                    <a:lstStyle/>
                    <a:p>
                      <a:endParaRPr lang="et-EE"/>
                    </a:p>
                  </a:txBody>
                  <a:tcPr/>
                </a:tc>
                <a:tc>
                  <a:txBody>
                    <a:bodyPr/>
                    <a:lstStyle/>
                    <a:p>
                      <a:endParaRPr lang="et-EE" dirty="0"/>
                    </a:p>
                  </a:txBody>
                  <a:tcPr/>
                </a:tc>
                <a:extLst>
                  <a:ext uri="{0D108BD9-81ED-4DB2-BD59-A6C34878D82A}">
                    <a16:rowId xmlns:a16="http://schemas.microsoft.com/office/drawing/2014/main" val="1801771103"/>
                  </a:ext>
                </a:extLst>
              </a:tr>
            </a:tbl>
          </a:graphicData>
        </a:graphic>
      </p:graphicFrame>
      <p:pic>
        <p:nvPicPr>
          <p:cNvPr id="3" name="Pilt 2">
            <a:extLst>
              <a:ext uri="{FF2B5EF4-FFF2-40B4-BE49-F238E27FC236}">
                <a16:creationId xmlns:a16="http://schemas.microsoft.com/office/drawing/2014/main" id="{FE6C6C85-85ED-42D8-9768-5DCE47757F08}"/>
              </a:ext>
            </a:extLst>
          </p:cNvPr>
          <p:cNvPicPr>
            <a:picLocks noChangeAspect="1"/>
          </p:cNvPicPr>
          <p:nvPr/>
        </p:nvPicPr>
        <p:blipFill>
          <a:blip r:embed="rId2"/>
          <a:stretch>
            <a:fillRect/>
          </a:stretch>
        </p:blipFill>
        <p:spPr>
          <a:xfrm>
            <a:off x="1066364" y="3781642"/>
            <a:ext cx="10059272" cy="2353260"/>
          </a:xfrm>
          <a:prstGeom prst="rect">
            <a:avLst/>
          </a:prstGeom>
        </p:spPr>
      </p:pic>
      <p:sp>
        <p:nvSpPr>
          <p:cNvPr id="5" name="Ristkülik 4">
            <a:extLst>
              <a:ext uri="{FF2B5EF4-FFF2-40B4-BE49-F238E27FC236}">
                <a16:creationId xmlns:a16="http://schemas.microsoft.com/office/drawing/2014/main" id="{535618A4-3C58-4A32-A54F-375413155E80}"/>
              </a:ext>
            </a:extLst>
          </p:cNvPr>
          <p:cNvSpPr/>
          <p:nvPr/>
        </p:nvSpPr>
        <p:spPr>
          <a:xfrm>
            <a:off x="2065282" y="1450421"/>
            <a:ext cx="16553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a:t>1. CRM</a:t>
            </a:r>
          </a:p>
        </p:txBody>
      </p:sp>
      <p:sp>
        <p:nvSpPr>
          <p:cNvPr id="6" name="Ristkülik 5">
            <a:extLst>
              <a:ext uri="{FF2B5EF4-FFF2-40B4-BE49-F238E27FC236}">
                <a16:creationId xmlns:a16="http://schemas.microsoft.com/office/drawing/2014/main" id="{26E0925B-92DB-46BB-A40E-6371A9465E31}"/>
              </a:ext>
            </a:extLst>
          </p:cNvPr>
          <p:cNvSpPr/>
          <p:nvPr/>
        </p:nvSpPr>
        <p:spPr>
          <a:xfrm>
            <a:off x="9490846" y="1450421"/>
            <a:ext cx="16553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2400" dirty="0"/>
              <a:t>10.LIMS</a:t>
            </a:r>
          </a:p>
        </p:txBody>
      </p:sp>
    </p:spTree>
    <p:extLst>
      <p:ext uri="{BB962C8B-B14F-4D97-AF65-F5344CB8AC3E}">
        <p14:creationId xmlns:p14="http://schemas.microsoft.com/office/powerpoint/2010/main" val="374890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C48A3D8-4EEA-4235-BD73-5A0809EC12AF}"/>
              </a:ext>
            </a:extLst>
          </p:cNvPr>
          <p:cNvSpPr>
            <a:spLocks noGrp="1"/>
          </p:cNvSpPr>
          <p:nvPr>
            <p:ph type="title"/>
          </p:nvPr>
        </p:nvSpPr>
        <p:spPr>
          <a:xfrm>
            <a:off x="1484311" y="173422"/>
            <a:ext cx="10018713" cy="1245475"/>
          </a:xfrm>
        </p:spPr>
        <p:txBody>
          <a:bodyPr>
            <a:normAutofit fontScale="90000"/>
          </a:bodyPr>
          <a:lstStyle/>
          <a:p>
            <a:r>
              <a:rPr lang="et-EE" dirty="0"/>
              <a:t>Ettevõtte digitaliseerimise taseme määramise tulemus</a:t>
            </a:r>
          </a:p>
        </p:txBody>
      </p:sp>
      <p:pic>
        <p:nvPicPr>
          <p:cNvPr id="4" name="Picture 1">
            <a:extLst>
              <a:ext uri="{FF2B5EF4-FFF2-40B4-BE49-F238E27FC236}">
                <a16:creationId xmlns:a16="http://schemas.microsoft.com/office/drawing/2014/main" id="{EBFDB616-AC05-4C50-ACAD-067670C9CD3B}"/>
              </a:ext>
            </a:extLst>
          </p:cNvPr>
          <p:cNvPicPr>
            <a:picLocks noGrp="1"/>
          </p:cNvPicPr>
          <p:nvPr>
            <p:ph idx="1"/>
          </p:nvPr>
        </p:nvPicPr>
        <p:blipFill>
          <a:blip r:embed="rId2" cstate="print"/>
          <a:srcRect/>
          <a:stretch>
            <a:fillRect/>
          </a:stretch>
        </p:blipFill>
        <p:spPr bwMode="auto">
          <a:xfrm>
            <a:off x="2222938" y="1418897"/>
            <a:ext cx="8718331" cy="5328744"/>
          </a:xfrm>
          <a:prstGeom prst="rect">
            <a:avLst/>
          </a:prstGeom>
          <a:noFill/>
          <a:ln w="9525">
            <a:noFill/>
            <a:miter lim="800000"/>
            <a:headEnd/>
            <a:tailEnd/>
          </a:ln>
        </p:spPr>
      </p:pic>
    </p:spTree>
    <p:extLst>
      <p:ext uri="{BB962C8B-B14F-4D97-AF65-F5344CB8AC3E}">
        <p14:creationId xmlns:p14="http://schemas.microsoft.com/office/powerpoint/2010/main" val="26123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261241"/>
          </a:xfrm>
        </p:spPr>
        <p:txBody>
          <a:bodyPr>
            <a:normAutofit/>
          </a:bodyPr>
          <a:lstStyle/>
          <a:p>
            <a:r>
              <a:rPr lang="et-EE" dirty="0"/>
              <a:t>Riikide aktiivsus EL-dus, </a:t>
            </a:r>
            <a:r>
              <a:rPr lang="et-EE" dirty="0">
                <a:solidFill>
                  <a:srgbClr val="FF0000"/>
                </a:solidFill>
              </a:rPr>
              <a:t>Eesti on kõhkleja</a:t>
            </a:r>
            <a:endParaRPr lang="et-EE" b="1" dirty="0">
              <a:solidFill>
                <a:srgbClr val="FF0000"/>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81503" y="1072049"/>
            <a:ext cx="8119242" cy="5596759"/>
          </a:xfrm>
          <a:prstGeom prst="rect">
            <a:avLst/>
          </a:prstGeom>
          <a:noFill/>
          <a:ln>
            <a:noFill/>
          </a:ln>
        </p:spPr>
      </p:pic>
    </p:spTree>
    <p:extLst>
      <p:ext uri="{BB962C8B-B14F-4D97-AF65-F5344CB8AC3E}">
        <p14:creationId xmlns:p14="http://schemas.microsoft.com/office/powerpoint/2010/main" val="1288874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74CF43A-8C35-4420-9181-15D9A626E0C9}"/>
              </a:ext>
            </a:extLst>
          </p:cNvPr>
          <p:cNvSpPr>
            <a:spLocks noGrp="1" noChangeArrowheads="1"/>
          </p:cNvSpPr>
          <p:nvPr>
            <p:ph type="title"/>
          </p:nvPr>
        </p:nvSpPr>
        <p:spPr>
          <a:xfrm>
            <a:off x="1484311" y="1"/>
            <a:ext cx="10018713" cy="1308538"/>
          </a:xfrm>
        </p:spPr>
        <p:txBody>
          <a:bodyPr/>
          <a:lstStyle/>
          <a:p>
            <a:r>
              <a:rPr lang="et-EE" altLang="et-EE" dirty="0"/>
              <a:t>Tulemuslikkuse arendusring</a:t>
            </a:r>
          </a:p>
        </p:txBody>
      </p:sp>
      <p:graphicFrame>
        <p:nvGraphicFramePr>
          <p:cNvPr id="4" name="Content Placeholder 3">
            <a:extLst>
              <a:ext uri="{FF2B5EF4-FFF2-40B4-BE49-F238E27FC236}">
                <a16:creationId xmlns:a16="http://schemas.microsoft.com/office/drawing/2014/main" id="{E01625E1-6C84-4BFE-BF78-83363FE6CDDD}"/>
              </a:ext>
            </a:extLst>
          </p:cNvPr>
          <p:cNvGraphicFramePr>
            <a:graphicFrameLocks noGrp="1"/>
          </p:cNvGraphicFramePr>
          <p:nvPr>
            <p:ph idx="1"/>
            <p:extLst>
              <p:ext uri="{D42A27DB-BD31-4B8C-83A1-F6EECF244321}">
                <p14:modId xmlns:p14="http://schemas.microsoft.com/office/powerpoint/2010/main" val="1804844349"/>
              </p:ext>
            </p:extLst>
          </p:nvPr>
        </p:nvGraphicFramePr>
        <p:xfrm>
          <a:off x="2295577" y="1308539"/>
          <a:ext cx="8708753" cy="5139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7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8C898B4-92E2-41B7-82BD-71D91FB3B7EB}"/>
              </a:ext>
            </a:extLst>
          </p:cNvPr>
          <p:cNvSpPr>
            <a:spLocks noGrp="1" noChangeArrowheads="1"/>
          </p:cNvSpPr>
          <p:nvPr>
            <p:ph type="title"/>
          </p:nvPr>
        </p:nvSpPr>
        <p:spPr>
          <a:xfrm>
            <a:off x="1484311" y="189186"/>
            <a:ext cx="10018713" cy="1453877"/>
          </a:xfrm>
        </p:spPr>
        <p:txBody>
          <a:bodyPr/>
          <a:lstStyle/>
          <a:p>
            <a:r>
              <a:rPr lang="et-EE" altLang="et-EE" dirty="0"/>
              <a:t>Eesmärk pühendab abinõu</a:t>
            </a:r>
          </a:p>
        </p:txBody>
      </p:sp>
      <p:pic>
        <p:nvPicPr>
          <p:cNvPr id="4" name="Picture 2" descr="rasko">
            <a:extLst>
              <a:ext uri="{FF2B5EF4-FFF2-40B4-BE49-F238E27FC236}">
                <a16:creationId xmlns:a16="http://schemas.microsoft.com/office/drawing/2014/main" id="{0366A8D6-E3E0-4682-9991-B7DD498DD9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46144" y="1498406"/>
            <a:ext cx="4524704" cy="4981222"/>
          </a:xfrm>
        </p:spPr>
      </p:pic>
      <p:pic>
        <p:nvPicPr>
          <p:cNvPr id="23556" name="Picture 4">
            <a:extLst>
              <a:ext uri="{FF2B5EF4-FFF2-40B4-BE49-F238E27FC236}">
                <a16:creationId xmlns:a16="http://schemas.microsoft.com/office/drawing/2014/main" id="{3DB050EF-D9B8-4A65-A80D-FCB9F0744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88" y="1498406"/>
            <a:ext cx="4103688" cy="241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a:extLst>
              <a:ext uri="{FF2B5EF4-FFF2-40B4-BE49-F238E27FC236}">
                <a16:creationId xmlns:a16="http://schemas.microsoft.com/office/drawing/2014/main" id="{8FD6BA1B-98F6-4CC6-A435-EBAED9446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802" y="4164014"/>
            <a:ext cx="4105275" cy="231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8">
            <a:extLst>
              <a:ext uri="{FF2B5EF4-FFF2-40B4-BE49-F238E27FC236}">
                <a16:creationId xmlns:a16="http://schemas.microsoft.com/office/drawing/2014/main" id="{AA9880A0-190D-4FC1-9FAA-797ACF1FACA9}"/>
              </a:ext>
            </a:extLst>
          </p:cNvPr>
          <p:cNvSpPr>
            <a:spLocks noChangeArrowheads="1"/>
          </p:cNvSpPr>
          <p:nvPr/>
        </p:nvSpPr>
        <p:spPr bwMode="auto">
          <a:xfrm>
            <a:off x="4922552" y="3509963"/>
            <a:ext cx="1406525" cy="425450"/>
          </a:xfrm>
          <a:prstGeom prst="rect">
            <a:avLst/>
          </a:prstGeom>
          <a:noFill/>
          <a:ln w="9525" algn="ctr">
            <a:noFill/>
            <a:round/>
            <a:headEnd/>
            <a:tailEnd/>
          </a:ln>
        </p:spPr>
        <p:txBody>
          <a:bodyPr wrap="none"/>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20000"/>
              </a:spcBef>
              <a:defRPr/>
            </a:pPr>
            <a:r>
              <a:rPr lang="et-EE" altLang="et-EE" sz="2000" b="1" i="0" dirty="0">
                <a:solidFill>
                  <a:schemeClr val="bg1"/>
                </a:solidFill>
                <a:latin typeface="+mn-lt"/>
              </a:rPr>
              <a:t>Harmoonia</a:t>
            </a:r>
          </a:p>
        </p:txBody>
      </p:sp>
      <p:sp>
        <p:nvSpPr>
          <p:cNvPr id="21511" name="Rectangle 9">
            <a:extLst>
              <a:ext uri="{FF2B5EF4-FFF2-40B4-BE49-F238E27FC236}">
                <a16:creationId xmlns:a16="http://schemas.microsoft.com/office/drawing/2014/main" id="{43C11696-AC67-4609-99D7-0A00BB244540}"/>
              </a:ext>
            </a:extLst>
          </p:cNvPr>
          <p:cNvSpPr>
            <a:spLocks noChangeArrowheads="1"/>
          </p:cNvSpPr>
          <p:nvPr/>
        </p:nvSpPr>
        <p:spPr bwMode="auto">
          <a:xfrm>
            <a:off x="2223802" y="5716588"/>
            <a:ext cx="1316037" cy="431800"/>
          </a:xfrm>
          <a:prstGeom prst="rect">
            <a:avLst/>
          </a:prstGeom>
          <a:noFill/>
          <a:ln w="9525" algn="ctr">
            <a:noFill/>
            <a:round/>
            <a:headEnd/>
            <a:tailEnd/>
          </a:ln>
        </p:spPr>
        <p:txBody>
          <a:bodyPr wrap="none"/>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spcBef>
                <a:spcPct val="20000"/>
              </a:spcBef>
              <a:defRPr/>
            </a:pPr>
            <a:r>
              <a:rPr lang="et-EE" altLang="et-EE" sz="2000" b="1" i="0" dirty="0">
                <a:solidFill>
                  <a:schemeClr val="bg1"/>
                </a:solidFill>
                <a:latin typeface="+mn-lt"/>
              </a:rPr>
              <a:t>Koostöö</a:t>
            </a:r>
          </a:p>
        </p:txBody>
      </p:sp>
    </p:spTree>
    <p:extLst>
      <p:ext uri="{BB962C8B-B14F-4D97-AF65-F5344CB8AC3E}">
        <p14:creationId xmlns:p14="http://schemas.microsoft.com/office/powerpoint/2010/main" val="142802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85BF7E9-0247-4CDE-93B9-9580DEDF04C3}"/>
              </a:ext>
            </a:extLst>
          </p:cNvPr>
          <p:cNvSpPr>
            <a:spLocks noGrp="1"/>
          </p:cNvSpPr>
          <p:nvPr>
            <p:ph type="title"/>
          </p:nvPr>
        </p:nvSpPr>
        <p:spPr>
          <a:xfrm>
            <a:off x="1484311" y="315311"/>
            <a:ext cx="10018713" cy="930166"/>
          </a:xfrm>
        </p:spPr>
        <p:txBody>
          <a:bodyPr/>
          <a:lstStyle/>
          <a:p>
            <a:r>
              <a:rPr lang="et-EE" dirty="0"/>
              <a:t>Tänan! </a:t>
            </a:r>
          </a:p>
        </p:txBody>
      </p:sp>
      <mc:AlternateContent xmlns:mc="http://schemas.openxmlformats.org/markup-compatibility/2006" xmlns:a14="http://schemas.microsoft.com/office/drawing/2010/main">
        <mc:Choice Requires="a14">
          <p:sp>
            <p:nvSpPr>
              <p:cNvPr id="3" name="Sisu kohatäide 2">
                <a:extLst>
                  <a:ext uri="{FF2B5EF4-FFF2-40B4-BE49-F238E27FC236}">
                    <a16:creationId xmlns:a16="http://schemas.microsoft.com/office/drawing/2014/main" id="{AD9BC932-ED20-4141-A56A-3C0859FB52C7}"/>
                  </a:ext>
                </a:extLst>
              </p:cNvPr>
              <p:cNvSpPr>
                <a:spLocks noGrp="1"/>
              </p:cNvSpPr>
              <p:nvPr>
                <p:ph idx="1"/>
              </p:nvPr>
            </p:nvSpPr>
            <p:spPr>
              <a:xfrm>
                <a:off x="1484310" y="1686911"/>
                <a:ext cx="10018713" cy="4104290"/>
              </a:xfrm>
            </p:spPr>
            <p:txBody>
              <a:bodyPr/>
              <a:lstStyle/>
              <a:p>
                <a:r>
                  <a:rPr lang="et-EE" dirty="0"/>
                  <a:t>IMECC</a:t>
                </a:r>
                <a14:m>
                  <m:oMath xmlns:m="http://schemas.openxmlformats.org/officeDocument/2006/math">
                    <m:r>
                      <a:rPr lang="et-EE" b="0" i="0" smtClean="0">
                        <a:latin typeface="Cambria Math" panose="02040503050406030204" pitchFamily="18" charset="0"/>
                      </a:rPr>
                      <m:t> </m:t>
                    </m:r>
                    <m:r>
                      <m:rPr>
                        <m:sty m:val="p"/>
                      </m:rPr>
                      <a:rPr lang="et-EE" b="0" i="0" smtClean="0">
                        <a:latin typeface="Cambria Math" panose="02040503050406030204" pitchFamily="18" charset="0"/>
                      </a:rPr>
                      <m:t>O</m:t>
                    </m:r>
                    <m:r>
                      <a:rPr lang="et-EE" b="0" i="0" smtClean="0">
                        <a:latin typeface="Cambria Math" panose="02040503050406030204" pitchFamily="18" charset="0"/>
                      </a:rPr>
                      <m:t>Ü</m:t>
                    </m:r>
                    <m:r>
                      <a:rPr lang="et-EE" b="0" i="1" smtClean="0">
                        <a:latin typeface="Cambria Math" panose="02040503050406030204" pitchFamily="18" charset="0"/>
                      </a:rPr>
                      <m:t> </m:t>
                    </m:r>
                  </m:oMath>
                </a14:m>
                <a:r>
                  <a:rPr lang="et-EE" dirty="0"/>
                  <a:t>©</a:t>
                </a:r>
              </a:p>
              <a:p>
                <a:r>
                  <a:rPr lang="et-EE" dirty="0">
                    <a:hlinkClick r:id="rId3"/>
                  </a:rPr>
                  <a:t>www.imecc.ee</a:t>
                </a:r>
                <a:endParaRPr lang="et-EE" dirty="0"/>
              </a:p>
              <a:p>
                <a:r>
                  <a:rPr lang="et-EE" dirty="0">
                    <a:hlinkClick r:id="rId4"/>
                  </a:rPr>
                  <a:t>info@imecc.ee</a:t>
                </a:r>
                <a:endParaRPr lang="et-EE" dirty="0"/>
              </a:p>
              <a:p>
                <a:endParaRPr lang="et-EE" dirty="0"/>
              </a:p>
              <a:p>
                <a:endParaRPr lang="et-EE" dirty="0"/>
              </a:p>
              <a:p>
                <a:endParaRPr lang="et-EE" dirty="0"/>
              </a:p>
            </p:txBody>
          </p:sp>
        </mc:Choice>
        <mc:Fallback xmlns="">
          <p:sp>
            <p:nvSpPr>
              <p:cNvPr id="3" name="Sisu kohatäide 2">
                <a:extLst>
                  <a:ext uri="{FF2B5EF4-FFF2-40B4-BE49-F238E27FC236}">
                    <a16:creationId xmlns:a16="http://schemas.microsoft.com/office/drawing/2014/main" id="{AD9BC932-ED20-4141-A56A-3C0859FB52C7}"/>
                  </a:ext>
                </a:extLst>
              </p:cNvPr>
              <p:cNvSpPr>
                <a:spLocks noGrp="1" noRot="1" noChangeAspect="1" noMove="1" noResize="1" noEditPoints="1" noAdjustHandles="1" noChangeArrowheads="1" noChangeShapeType="1" noTextEdit="1"/>
              </p:cNvSpPr>
              <p:nvPr>
                <p:ph idx="1"/>
              </p:nvPr>
            </p:nvSpPr>
            <p:spPr>
              <a:xfrm>
                <a:off x="1484310" y="1686911"/>
                <a:ext cx="10018713" cy="4104290"/>
              </a:xfrm>
              <a:blipFill>
                <a:blip r:embed="rId5"/>
                <a:stretch>
                  <a:fillRect l="-1521"/>
                </a:stretch>
              </a:blipFill>
            </p:spPr>
            <p:txBody>
              <a:bodyPr/>
              <a:lstStyle/>
              <a:p>
                <a:r>
                  <a:rPr lang="et-EE">
                    <a:noFill/>
                  </a:rPr>
                  <a:t> </a:t>
                </a:r>
              </a:p>
            </p:txBody>
          </p:sp>
        </mc:Fallback>
      </mc:AlternateContent>
    </p:spTree>
    <p:extLst>
      <p:ext uri="{BB962C8B-B14F-4D97-AF65-F5344CB8AC3E}">
        <p14:creationId xmlns:p14="http://schemas.microsoft.com/office/powerpoint/2010/main" val="215176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23ABC30-C2EC-4DB9-9973-F30E77B8C65C}"/>
              </a:ext>
            </a:extLst>
          </p:cNvPr>
          <p:cNvSpPr>
            <a:spLocks noGrp="1"/>
          </p:cNvSpPr>
          <p:nvPr>
            <p:ph type="title" idx="4294967295"/>
          </p:nvPr>
        </p:nvSpPr>
        <p:spPr>
          <a:xfrm>
            <a:off x="1484311" y="157656"/>
            <a:ext cx="10018713" cy="1277006"/>
          </a:xfrm>
        </p:spPr>
        <p:txBody>
          <a:bodyPr/>
          <a:lstStyle/>
          <a:p>
            <a:r>
              <a:rPr lang="et-EE" altLang="et-EE" dirty="0"/>
              <a:t>Muutusteks valmisolek on paratamatus?</a:t>
            </a:r>
          </a:p>
        </p:txBody>
      </p:sp>
      <p:sp>
        <p:nvSpPr>
          <p:cNvPr id="37891" name="Content Placeholder 2">
            <a:extLst>
              <a:ext uri="{FF2B5EF4-FFF2-40B4-BE49-F238E27FC236}">
                <a16:creationId xmlns:a16="http://schemas.microsoft.com/office/drawing/2014/main" id="{BDB03FAF-9EDE-499D-A665-FF8A6DA2A512}"/>
              </a:ext>
            </a:extLst>
          </p:cNvPr>
          <p:cNvSpPr>
            <a:spLocks noGrp="1"/>
          </p:cNvSpPr>
          <p:nvPr>
            <p:ph idx="4294967295"/>
          </p:nvPr>
        </p:nvSpPr>
        <p:spPr>
          <a:xfrm>
            <a:off x="1484310" y="1434663"/>
            <a:ext cx="10018713" cy="5186854"/>
          </a:xfrm>
        </p:spPr>
        <p:txBody>
          <a:bodyPr/>
          <a:lstStyle/>
          <a:p>
            <a:endParaRPr lang="et-EE" altLang="et-EE"/>
          </a:p>
        </p:txBody>
      </p:sp>
      <p:pic>
        <p:nvPicPr>
          <p:cNvPr id="37892" name="Picture 2" descr="Fastems_Tampere_taustalla">
            <a:extLst>
              <a:ext uri="{FF2B5EF4-FFF2-40B4-BE49-F238E27FC236}">
                <a16:creationId xmlns:a16="http://schemas.microsoft.com/office/drawing/2014/main" id="{C8B7FF3C-2F12-471A-A7D3-302C55EB5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10" y="1443543"/>
            <a:ext cx="9893604" cy="529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stkülik 1">
            <a:extLst>
              <a:ext uri="{FF2B5EF4-FFF2-40B4-BE49-F238E27FC236}">
                <a16:creationId xmlns:a16="http://schemas.microsoft.com/office/drawing/2014/main" id="{D7927C34-BA29-4C5D-A186-FB627AA4D7C0}"/>
              </a:ext>
            </a:extLst>
          </p:cNvPr>
          <p:cNvSpPr/>
          <p:nvPr/>
        </p:nvSpPr>
        <p:spPr>
          <a:xfrm>
            <a:off x="1486859" y="1425782"/>
            <a:ext cx="4414341" cy="2096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800" dirty="0">
              <a:solidFill>
                <a:srgbClr val="C00000"/>
              </a:solidFill>
            </a:endParaRPr>
          </a:p>
          <a:p>
            <a:pPr algn="ctr"/>
            <a:r>
              <a:rPr lang="et-EE" sz="2800" dirty="0">
                <a:solidFill>
                  <a:srgbClr val="C00000"/>
                </a:solidFill>
              </a:rPr>
              <a:t>Partii suurus 1</a:t>
            </a:r>
          </a:p>
          <a:p>
            <a:pPr algn="ctr"/>
            <a:r>
              <a:rPr lang="et-EE" sz="2800" dirty="0">
                <a:solidFill>
                  <a:srgbClr val="C00000"/>
                </a:solidFill>
              </a:rPr>
              <a:t>Kohe vaja</a:t>
            </a:r>
          </a:p>
          <a:p>
            <a:pPr algn="ctr"/>
            <a:r>
              <a:rPr lang="et-EE" sz="2800" dirty="0">
                <a:solidFill>
                  <a:srgbClr val="C00000"/>
                </a:solidFill>
              </a:rPr>
              <a:t>Võimalikult odavalt</a:t>
            </a:r>
          </a:p>
          <a:p>
            <a:pPr algn="ctr"/>
            <a:r>
              <a:rPr lang="et-EE" sz="2800" dirty="0">
                <a:solidFill>
                  <a:srgbClr val="C00000"/>
                </a:solidFill>
              </a:rPr>
              <a:t>Ülihea kvaliteediga</a:t>
            </a:r>
          </a:p>
          <a:p>
            <a:pPr algn="ctr"/>
            <a:endParaRPr lang="et-EE" sz="2800" dirty="0">
              <a:solidFill>
                <a:srgbClr val="C00000"/>
              </a:solidFill>
            </a:endParaRPr>
          </a:p>
        </p:txBody>
      </p:sp>
    </p:spTree>
    <p:extLst>
      <p:ext uri="{BB962C8B-B14F-4D97-AF65-F5344CB8AC3E}">
        <p14:creationId xmlns:p14="http://schemas.microsoft.com/office/powerpoint/2010/main" val="122264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980D5CA2-CDAA-4821-981A-27606B852B7D}"/>
              </a:ext>
            </a:extLst>
          </p:cNvPr>
          <p:cNvSpPr>
            <a:spLocks noGrp="1" noChangeArrowheads="1"/>
          </p:cNvSpPr>
          <p:nvPr>
            <p:ph type="title"/>
          </p:nvPr>
        </p:nvSpPr>
        <p:spPr>
          <a:xfrm>
            <a:off x="1981200" y="44450"/>
            <a:ext cx="8229600" cy="442913"/>
          </a:xfrm>
        </p:spPr>
        <p:txBody>
          <a:bodyPr>
            <a:normAutofit fontScale="90000"/>
          </a:bodyPr>
          <a:lstStyle/>
          <a:p>
            <a:r>
              <a:rPr lang="et-EE" altLang="et-EE" sz="2800" dirty="0"/>
              <a:t>Tootmisettevõtte kontseptuaalne arhitektuur</a:t>
            </a:r>
            <a:r>
              <a:rPr lang="et-EE" altLang="et-EE" dirty="0"/>
              <a:t> </a:t>
            </a:r>
            <a:endParaRPr lang="en-US" altLang="et-EE" dirty="0"/>
          </a:p>
        </p:txBody>
      </p:sp>
      <p:sp>
        <p:nvSpPr>
          <p:cNvPr id="2055" name="Rectangle 7">
            <a:extLst>
              <a:ext uri="{FF2B5EF4-FFF2-40B4-BE49-F238E27FC236}">
                <a16:creationId xmlns:a16="http://schemas.microsoft.com/office/drawing/2014/main" id="{7F4B515B-4D20-4194-A449-967624B2D3EF}"/>
              </a:ext>
            </a:extLst>
          </p:cNvPr>
          <p:cNvSpPr>
            <a:spLocks noChangeArrowheads="1"/>
          </p:cNvSpPr>
          <p:nvPr/>
        </p:nvSpPr>
        <p:spPr bwMode="auto">
          <a:xfrm>
            <a:off x="1631951" y="549276"/>
            <a:ext cx="8856663" cy="1584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t-EE" altLang="et-EE" sz="1600" b="1"/>
              <a:t>Äriprotsesside integratsioon</a:t>
            </a:r>
          </a:p>
          <a:p>
            <a:endParaRPr lang="et-EE" altLang="et-EE"/>
          </a:p>
          <a:p>
            <a:endParaRPr lang="et-EE" altLang="et-EE"/>
          </a:p>
          <a:p>
            <a:endParaRPr lang="et-EE" altLang="et-EE"/>
          </a:p>
          <a:p>
            <a:r>
              <a:rPr lang="et-EE" altLang="et-EE"/>
              <a:t> </a:t>
            </a:r>
            <a:endParaRPr lang="en-US" altLang="et-EE"/>
          </a:p>
        </p:txBody>
      </p:sp>
      <p:sp>
        <p:nvSpPr>
          <p:cNvPr id="2056" name="Oval 8">
            <a:extLst>
              <a:ext uri="{FF2B5EF4-FFF2-40B4-BE49-F238E27FC236}">
                <a16:creationId xmlns:a16="http://schemas.microsoft.com/office/drawing/2014/main" id="{AE5F23BA-A706-469B-BD16-1DDECAAC9987}"/>
              </a:ext>
            </a:extLst>
          </p:cNvPr>
          <p:cNvSpPr>
            <a:spLocks noChangeArrowheads="1"/>
          </p:cNvSpPr>
          <p:nvPr/>
        </p:nvSpPr>
        <p:spPr bwMode="auto">
          <a:xfrm>
            <a:off x="1776413" y="981076"/>
            <a:ext cx="1727200" cy="93662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Turud, kliendid</a:t>
            </a:r>
          </a:p>
          <a:p>
            <a:pPr algn="ctr"/>
            <a:r>
              <a:rPr lang="et-EE" altLang="et-EE" sz="1400"/>
              <a:t>tarnijad </a:t>
            </a:r>
            <a:endParaRPr lang="en-US" altLang="et-EE" sz="1400"/>
          </a:p>
        </p:txBody>
      </p:sp>
      <p:sp>
        <p:nvSpPr>
          <p:cNvPr id="2057" name="Oval 9">
            <a:extLst>
              <a:ext uri="{FF2B5EF4-FFF2-40B4-BE49-F238E27FC236}">
                <a16:creationId xmlns:a16="http://schemas.microsoft.com/office/drawing/2014/main" id="{8BA97308-BE80-458C-A2CA-C0147C4D3DB8}"/>
              </a:ext>
            </a:extLst>
          </p:cNvPr>
          <p:cNvSpPr>
            <a:spLocks noChangeArrowheads="1"/>
          </p:cNvSpPr>
          <p:nvPr/>
        </p:nvSpPr>
        <p:spPr bwMode="auto">
          <a:xfrm>
            <a:off x="8040688" y="981076"/>
            <a:ext cx="1511300" cy="936625"/>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Ettevõtte</a:t>
            </a:r>
          </a:p>
          <a:p>
            <a:pPr algn="ctr"/>
            <a:r>
              <a:rPr lang="et-EE" altLang="et-EE" sz="1400"/>
              <a:t>strateegilised</a:t>
            </a:r>
          </a:p>
          <a:p>
            <a:pPr algn="ctr"/>
            <a:r>
              <a:rPr lang="et-EE" altLang="et-EE" sz="1400"/>
              <a:t>eesmärgid</a:t>
            </a:r>
            <a:endParaRPr lang="en-US" altLang="et-EE" sz="1400"/>
          </a:p>
        </p:txBody>
      </p:sp>
      <p:sp>
        <p:nvSpPr>
          <p:cNvPr id="2058" name="Text Box 10">
            <a:extLst>
              <a:ext uri="{FF2B5EF4-FFF2-40B4-BE49-F238E27FC236}">
                <a16:creationId xmlns:a16="http://schemas.microsoft.com/office/drawing/2014/main" id="{D18A5FC3-5F8A-4D03-BDA0-1EDE0856B129}"/>
              </a:ext>
            </a:extLst>
          </p:cNvPr>
          <p:cNvSpPr txBox="1">
            <a:spLocks noChangeArrowheads="1"/>
          </p:cNvSpPr>
          <p:nvPr/>
        </p:nvSpPr>
        <p:spPr bwMode="auto">
          <a:xfrm>
            <a:off x="9480551" y="1268413"/>
            <a:ext cx="936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t-EE" altLang="et-EE" sz="1400"/>
              <a:t>analüüs</a:t>
            </a:r>
            <a:endParaRPr lang="en-US" altLang="et-EE" sz="1400"/>
          </a:p>
        </p:txBody>
      </p:sp>
      <p:sp>
        <p:nvSpPr>
          <p:cNvPr id="2059" name="Text Box 11">
            <a:extLst>
              <a:ext uri="{FF2B5EF4-FFF2-40B4-BE49-F238E27FC236}">
                <a16:creationId xmlns:a16="http://schemas.microsoft.com/office/drawing/2014/main" id="{5049BEF8-0687-495F-995F-7EC4B623F44F}"/>
              </a:ext>
            </a:extLst>
          </p:cNvPr>
          <p:cNvSpPr txBox="1">
            <a:spLocks noChangeArrowheads="1"/>
          </p:cNvSpPr>
          <p:nvPr/>
        </p:nvSpPr>
        <p:spPr bwMode="auto">
          <a:xfrm>
            <a:off x="7104064" y="1004888"/>
            <a:ext cx="1081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t-EE" altLang="et-EE" sz="1400"/>
              <a:t>eesmärk</a:t>
            </a:r>
            <a:endParaRPr lang="en-US" altLang="et-EE" sz="1400"/>
          </a:p>
        </p:txBody>
      </p:sp>
      <p:sp>
        <p:nvSpPr>
          <p:cNvPr id="2060" name="Text Box 12">
            <a:extLst>
              <a:ext uri="{FF2B5EF4-FFF2-40B4-BE49-F238E27FC236}">
                <a16:creationId xmlns:a16="http://schemas.microsoft.com/office/drawing/2014/main" id="{DB9BF21C-BC39-4C5B-8EB3-24793A4E2341}"/>
              </a:ext>
            </a:extLst>
          </p:cNvPr>
          <p:cNvSpPr txBox="1">
            <a:spLocks noChangeArrowheads="1"/>
          </p:cNvSpPr>
          <p:nvPr/>
        </p:nvSpPr>
        <p:spPr bwMode="auto">
          <a:xfrm>
            <a:off x="7032626" y="1700213"/>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t-EE" altLang="et-EE" sz="1400"/>
              <a:t>tegelikkus</a:t>
            </a:r>
            <a:endParaRPr lang="en-US" altLang="et-EE" sz="1400"/>
          </a:p>
        </p:txBody>
      </p:sp>
      <p:sp>
        <p:nvSpPr>
          <p:cNvPr id="2061" name="Rectangle 13">
            <a:extLst>
              <a:ext uri="{FF2B5EF4-FFF2-40B4-BE49-F238E27FC236}">
                <a16:creationId xmlns:a16="http://schemas.microsoft.com/office/drawing/2014/main" id="{36D27380-6B5F-455F-AC0F-D721394BFEE1}"/>
              </a:ext>
            </a:extLst>
          </p:cNvPr>
          <p:cNvSpPr>
            <a:spLocks noChangeArrowheads="1"/>
          </p:cNvSpPr>
          <p:nvPr/>
        </p:nvSpPr>
        <p:spPr bwMode="auto">
          <a:xfrm>
            <a:off x="5232400" y="981076"/>
            <a:ext cx="1944688" cy="93662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Tellimuse käsitluse </a:t>
            </a:r>
          </a:p>
          <a:p>
            <a:pPr algn="ctr"/>
            <a:r>
              <a:rPr lang="et-EE" altLang="et-EE" sz="1400"/>
              <a:t>protsess</a:t>
            </a:r>
            <a:endParaRPr lang="en-US" altLang="et-EE" sz="1400"/>
          </a:p>
        </p:txBody>
      </p:sp>
      <p:cxnSp>
        <p:nvCxnSpPr>
          <p:cNvPr id="2062" name="AutoShape 14">
            <a:extLst>
              <a:ext uri="{FF2B5EF4-FFF2-40B4-BE49-F238E27FC236}">
                <a16:creationId xmlns:a16="http://schemas.microsoft.com/office/drawing/2014/main" id="{11E7256C-3468-4C3B-A922-4837706BA678}"/>
              </a:ext>
            </a:extLst>
          </p:cNvPr>
          <p:cNvCxnSpPr>
            <a:cxnSpLocks noChangeShapeType="1"/>
            <a:stCxn id="2061" idx="3"/>
            <a:endCxn id="2057" idx="2"/>
          </p:cNvCxnSpPr>
          <p:nvPr/>
        </p:nvCxnSpPr>
        <p:spPr bwMode="auto">
          <a:xfrm>
            <a:off x="7177088" y="1449388"/>
            <a:ext cx="863600"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3" name="AutoShape 15">
            <a:extLst>
              <a:ext uri="{FF2B5EF4-FFF2-40B4-BE49-F238E27FC236}">
                <a16:creationId xmlns:a16="http://schemas.microsoft.com/office/drawing/2014/main" id="{9601FC81-F990-491B-8236-83621FBA3285}"/>
              </a:ext>
            </a:extLst>
          </p:cNvPr>
          <p:cNvCxnSpPr>
            <a:cxnSpLocks noChangeShapeType="1"/>
            <a:stCxn id="2061" idx="1"/>
            <a:endCxn id="2056" idx="6"/>
          </p:cNvCxnSpPr>
          <p:nvPr/>
        </p:nvCxnSpPr>
        <p:spPr bwMode="auto">
          <a:xfrm flipH="1">
            <a:off x="3503614" y="1449388"/>
            <a:ext cx="1728787"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68" name="Text Box 20">
            <a:extLst>
              <a:ext uri="{FF2B5EF4-FFF2-40B4-BE49-F238E27FC236}">
                <a16:creationId xmlns:a16="http://schemas.microsoft.com/office/drawing/2014/main" id="{D2A44D61-58B4-4096-B580-A1C7D0D20779}"/>
              </a:ext>
            </a:extLst>
          </p:cNvPr>
          <p:cNvSpPr txBox="1">
            <a:spLocks noChangeArrowheads="1"/>
          </p:cNvSpPr>
          <p:nvPr/>
        </p:nvSpPr>
        <p:spPr bwMode="auto">
          <a:xfrm>
            <a:off x="3217864" y="1557338"/>
            <a:ext cx="21605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t-EE" altLang="et-EE" sz="1400"/>
              <a:t>Tellimuste täitmine ja kohaletoimetamine</a:t>
            </a:r>
            <a:endParaRPr lang="en-US" altLang="et-EE" sz="1400"/>
          </a:p>
        </p:txBody>
      </p:sp>
      <p:sp>
        <p:nvSpPr>
          <p:cNvPr id="2069" name="Text Box 21">
            <a:extLst>
              <a:ext uri="{FF2B5EF4-FFF2-40B4-BE49-F238E27FC236}">
                <a16:creationId xmlns:a16="http://schemas.microsoft.com/office/drawing/2014/main" id="{E853619F-3CAC-41BE-81DB-40DBE3C40283}"/>
              </a:ext>
            </a:extLst>
          </p:cNvPr>
          <p:cNvSpPr txBox="1">
            <a:spLocks noChangeArrowheads="1"/>
          </p:cNvSpPr>
          <p:nvPr/>
        </p:nvSpPr>
        <p:spPr bwMode="auto">
          <a:xfrm>
            <a:off x="3216275" y="1004888"/>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t-EE" altLang="et-EE" sz="1400"/>
              <a:t>Vajadused, plaanid</a:t>
            </a:r>
            <a:endParaRPr lang="en-US" altLang="et-EE" sz="1400"/>
          </a:p>
        </p:txBody>
      </p:sp>
      <p:sp>
        <p:nvSpPr>
          <p:cNvPr id="2070" name="Rectangle 22">
            <a:extLst>
              <a:ext uri="{FF2B5EF4-FFF2-40B4-BE49-F238E27FC236}">
                <a16:creationId xmlns:a16="http://schemas.microsoft.com/office/drawing/2014/main" id="{93E9C463-A954-4B2A-94BD-8936D0BC4DE0}"/>
              </a:ext>
            </a:extLst>
          </p:cNvPr>
          <p:cNvSpPr>
            <a:spLocks noChangeArrowheads="1"/>
          </p:cNvSpPr>
          <p:nvPr/>
        </p:nvSpPr>
        <p:spPr bwMode="auto">
          <a:xfrm>
            <a:off x="1631951" y="2276475"/>
            <a:ext cx="8856663" cy="23764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t-EE" altLang="et-EE" sz="1600" b="1"/>
              <a:t>Tugiprotsesside integratsioon</a:t>
            </a:r>
          </a:p>
          <a:p>
            <a:endParaRPr lang="et-EE" altLang="et-EE" sz="1600" b="1"/>
          </a:p>
          <a:p>
            <a:endParaRPr lang="et-EE" altLang="et-EE" sz="1600" b="1"/>
          </a:p>
          <a:p>
            <a:endParaRPr lang="et-EE" altLang="et-EE" sz="1600" b="1"/>
          </a:p>
          <a:p>
            <a:endParaRPr lang="et-EE" altLang="et-EE" sz="1600" b="1"/>
          </a:p>
          <a:p>
            <a:endParaRPr lang="et-EE" altLang="et-EE"/>
          </a:p>
          <a:p>
            <a:endParaRPr lang="et-EE" altLang="et-EE"/>
          </a:p>
          <a:p>
            <a:endParaRPr lang="et-EE" altLang="et-EE"/>
          </a:p>
          <a:p>
            <a:r>
              <a:rPr lang="et-EE" altLang="et-EE"/>
              <a:t> </a:t>
            </a:r>
            <a:endParaRPr lang="en-US" altLang="et-EE"/>
          </a:p>
        </p:txBody>
      </p:sp>
      <p:sp>
        <p:nvSpPr>
          <p:cNvPr id="2071" name="AutoShape 23">
            <a:extLst>
              <a:ext uri="{FF2B5EF4-FFF2-40B4-BE49-F238E27FC236}">
                <a16:creationId xmlns:a16="http://schemas.microsoft.com/office/drawing/2014/main" id="{374C1A95-46AD-4A8F-9247-D2E9FA7525CB}"/>
              </a:ext>
            </a:extLst>
          </p:cNvPr>
          <p:cNvSpPr>
            <a:spLocks noChangeArrowheads="1"/>
          </p:cNvSpPr>
          <p:nvPr/>
        </p:nvSpPr>
        <p:spPr bwMode="auto">
          <a:xfrm>
            <a:off x="5951538" y="2060576"/>
            <a:ext cx="215900" cy="288925"/>
          </a:xfrm>
          <a:prstGeom prst="upDownArrow">
            <a:avLst>
              <a:gd name="adj1" fmla="val 50000"/>
              <a:gd name="adj2" fmla="val 2676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t-EE"/>
          </a:p>
        </p:txBody>
      </p:sp>
      <p:sp>
        <p:nvSpPr>
          <p:cNvPr id="2072" name="Rectangle 24">
            <a:extLst>
              <a:ext uri="{FF2B5EF4-FFF2-40B4-BE49-F238E27FC236}">
                <a16:creationId xmlns:a16="http://schemas.microsoft.com/office/drawing/2014/main" id="{CEB37DCC-5D97-4D13-96BB-563AE347CCA5}"/>
              </a:ext>
            </a:extLst>
          </p:cNvPr>
          <p:cNvSpPr>
            <a:spLocks noChangeArrowheads="1"/>
          </p:cNvSpPr>
          <p:nvPr/>
        </p:nvSpPr>
        <p:spPr bwMode="auto">
          <a:xfrm>
            <a:off x="1631951" y="4797425"/>
            <a:ext cx="8856663" cy="1944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t-EE" altLang="et-EE" sz="1600" b="1"/>
              <a:t>Teostusprotsesside integratsioon</a:t>
            </a:r>
          </a:p>
          <a:p>
            <a:endParaRPr lang="et-EE" altLang="et-EE" sz="1600" b="1"/>
          </a:p>
          <a:p>
            <a:endParaRPr lang="et-EE" altLang="et-EE"/>
          </a:p>
          <a:p>
            <a:endParaRPr lang="et-EE" altLang="et-EE"/>
          </a:p>
          <a:p>
            <a:endParaRPr lang="et-EE" altLang="et-EE"/>
          </a:p>
          <a:p>
            <a:endParaRPr lang="et-EE" altLang="et-EE"/>
          </a:p>
          <a:p>
            <a:r>
              <a:rPr lang="et-EE" altLang="et-EE"/>
              <a:t> </a:t>
            </a:r>
            <a:endParaRPr lang="en-US" altLang="et-EE"/>
          </a:p>
        </p:txBody>
      </p:sp>
      <p:sp>
        <p:nvSpPr>
          <p:cNvPr id="2073" name="AutoShape 25">
            <a:extLst>
              <a:ext uri="{FF2B5EF4-FFF2-40B4-BE49-F238E27FC236}">
                <a16:creationId xmlns:a16="http://schemas.microsoft.com/office/drawing/2014/main" id="{3EBFB68E-ED35-48FA-AE7E-CB98F6128A11}"/>
              </a:ext>
            </a:extLst>
          </p:cNvPr>
          <p:cNvSpPr>
            <a:spLocks noChangeArrowheads="1"/>
          </p:cNvSpPr>
          <p:nvPr/>
        </p:nvSpPr>
        <p:spPr bwMode="auto">
          <a:xfrm>
            <a:off x="2782889" y="6524626"/>
            <a:ext cx="2376487" cy="144463"/>
          </a:xfrm>
          <a:prstGeom prst="chevron">
            <a:avLst>
              <a:gd name="adj" fmla="val 22413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074" name="AutoShape 26">
            <a:extLst>
              <a:ext uri="{FF2B5EF4-FFF2-40B4-BE49-F238E27FC236}">
                <a16:creationId xmlns:a16="http://schemas.microsoft.com/office/drawing/2014/main" id="{30377F50-15D9-46D0-8EBD-8279202880D8}"/>
              </a:ext>
            </a:extLst>
          </p:cNvPr>
          <p:cNvSpPr>
            <a:spLocks noChangeArrowheads="1"/>
          </p:cNvSpPr>
          <p:nvPr/>
        </p:nvSpPr>
        <p:spPr bwMode="auto">
          <a:xfrm>
            <a:off x="4943475" y="6524626"/>
            <a:ext cx="2376488" cy="144463"/>
          </a:xfrm>
          <a:prstGeom prst="chevron">
            <a:avLst>
              <a:gd name="adj" fmla="val 22413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075" name="AutoShape 27">
            <a:extLst>
              <a:ext uri="{FF2B5EF4-FFF2-40B4-BE49-F238E27FC236}">
                <a16:creationId xmlns:a16="http://schemas.microsoft.com/office/drawing/2014/main" id="{5918B342-5E21-4060-8211-A67D0180198F}"/>
              </a:ext>
            </a:extLst>
          </p:cNvPr>
          <p:cNvSpPr>
            <a:spLocks noChangeArrowheads="1"/>
          </p:cNvSpPr>
          <p:nvPr/>
        </p:nvSpPr>
        <p:spPr bwMode="auto">
          <a:xfrm>
            <a:off x="7104064" y="6524626"/>
            <a:ext cx="2376487" cy="144463"/>
          </a:xfrm>
          <a:prstGeom prst="chevron">
            <a:avLst>
              <a:gd name="adj" fmla="val 224138"/>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076" name="AutoShape 28">
            <a:extLst>
              <a:ext uri="{FF2B5EF4-FFF2-40B4-BE49-F238E27FC236}">
                <a16:creationId xmlns:a16="http://schemas.microsoft.com/office/drawing/2014/main" id="{EC7FE9BE-DDF4-4E46-84E0-B5CEAAD20224}"/>
              </a:ext>
            </a:extLst>
          </p:cNvPr>
          <p:cNvSpPr>
            <a:spLocks noChangeArrowheads="1"/>
          </p:cNvSpPr>
          <p:nvPr/>
        </p:nvSpPr>
        <p:spPr bwMode="auto">
          <a:xfrm>
            <a:off x="2855913" y="6021389"/>
            <a:ext cx="1509712" cy="358775"/>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Operats.tehnol.</a:t>
            </a:r>
            <a:endParaRPr lang="en-US" altLang="et-EE" sz="1400"/>
          </a:p>
        </p:txBody>
      </p:sp>
      <p:sp>
        <p:nvSpPr>
          <p:cNvPr id="2077" name="AutoShape 29">
            <a:extLst>
              <a:ext uri="{FF2B5EF4-FFF2-40B4-BE49-F238E27FC236}">
                <a16:creationId xmlns:a16="http://schemas.microsoft.com/office/drawing/2014/main" id="{992BBEA4-1AB7-4AC4-89EB-262D332766D1}"/>
              </a:ext>
            </a:extLst>
          </p:cNvPr>
          <p:cNvSpPr>
            <a:spLocks noChangeArrowheads="1"/>
          </p:cNvSpPr>
          <p:nvPr/>
        </p:nvSpPr>
        <p:spPr bwMode="auto">
          <a:xfrm>
            <a:off x="5303838" y="6021389"/>
            <a:ext cx="1509712" cy="358775"/>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Raportid </a:t>
            </a:r>
            <a:endParaRPr lang="en-US" altLang="et-EE" sz="1400"/>
          </a:p>
        </p:txBody>
      </p:sp>
      <p:sp>
        <p:nvSpPr>
          <p:cNvPr id="2078" name="AutoShape 30">
            <a:extLst>
              <a:ext uri="{FF2B5EF4-FFF2-40B4-BE49-F238E27FC236}">
                <a16:creationId xmlns:a16="http://schemas.microsoft.com/office/drawing/2014/main" id="{447DB92B-F6E6-480C-89F6-E7E49C25852A}"/>
              </a:ext>
            </a:extLst>
          </p:cNvPr>
          <p:cNvSpPr>
            <a:spLocks noChangeArrowheads="1"/>
          </p:cNvSpPr>
          <p:nvPr/>
        </p:nvSpPr>
        <p:spPr bwMode="auto">
          <a:xfrm>
            <a:off x="7751763" y="6021389"/>
            <a:ext cx="1509712" cy="358775"/>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tootmismarsruudid </a:t>
            </a:r>
            <a:endParaRPr lang="en-US" altLang="et-EE" sz="1400"/>
          </a:p>
        </p:txBody>
      </p:sp>
      <p:sp>
        <p:nvSpPr>
          <p:cNvPr id="2079" name="Rectangle 31">
            <a:extLst>
              <a:ext uri="{FF2B5EF4-FFF2-40B4-BE49-F238E27FC236}">
                <a16:creationId xmlns:a16="http://schemas.microsoft.com/office/drawing/2014/main" id="{302411C7-4B3E-409C-B47D-8C9FFFAABC6F}"/>
              </a:ext>
            </a:extLst>
          </p:cNvPr>
          <p:cNvSpPr>
            <a:spLocks noChangeArrowheads="1"/>
          </p:cNvSpPr>
          <p:nvPr/>
        </p:nvSpPr>
        <p:spPr bwMode="auto">
          <a:xfrm>
            <a:off x="2352676" y="5445125"/>
            <a:ext cx="2519363" cy="431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Tootmise põhioperatsioonide </a:t>
            </a:r>
          </a:p>
          <a:p>
            <a:pPr algn="ctr"/>
            <a:r>
              <a:rPr lang="et-EE" altLang="et-EE" sz="1400"/>
              <a:t>kontroll</a:t>
            </a:r>
            <a:endParaRPr lang="en-US" altLang="et-EE" sz="1400"/>
          </a:p>
        </p:txBody>
      </p:sp>
      <p:sp>
        <p:nvSpPr>
          <p:cNvPr id="2080" name="Rectangle 32">
            <a:extLst>
              <a:ext uri="{FF2B5EF4-FFF2-40B4-BE49-F238E27FC236}">
                <a16:creationId xmlns:a16="http://schemas.microsoft.com/office/drawing/2014/main" id="{BD216082-3F8D-49DC-A2C1-5F7571029D66}"/>
              </a:ext>
            </a:extLst>
          </p:cNvPr>
          <p:cNvSpPr>
            <a:spLocks noChangeArrowheads="1"/>
          </p:cNvSpPr>
          <p:nvPr/>
        </p:nvSpPr>
        <p:spPr bwMode="auto">
          <a:xfrm>
            <a:off x="7248526" y="5445125"/>
            <a:ext cx="2519363" cy="431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Abioperatsioonide kontroll</a:t>
            </a:r>
            <a:endParaRPr lang="en-US" altLang="et-EE" sz="1400"/>
          </a:p>
        </p:txBody>
      </p:sp>
      <p:sp>
        <p:nvSpPr>
          <p:cNvPr id="2081" name="Rectangle 33">
            <a:extLst>
              <a:ext uri="{FF2B5EF4-FFF2-40B4-BE49-F238E27FC236}">
                <a16:creationId xmlns:a16="http://schemas.microsoft.com/office/drawing/2014/main" id="{00AEE6A1-9D8C-496F-9B4C-AFB0D0DE9A6E}"/>
              </a:ext>
            </a:extLst>
          </p:cNvPr>
          <p:cNvSpPr>
            <a:spLocks noChangeArrowheads="1"/>
          </p:cNvSpPr>
          <p:nvPr/>
        </p:nvSpPr>
        <p:spPr bwMode="auto">
          <a:xfrm>
            <a:off x="4943476" y="5084763"/>
            <a:ext cx="2232025" cy="431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Tootmise </a:t>
            </a:r>
          </a:p>
          <a:p>
            <a:pPr algn="ctr"/>
            <a:r>
              <a:rPr lang="et-EE" altLang="et-EE" sz="1400"/>
              <a:t>dispetšeerimine</a:t>
            </a:r>
            <a:endParaRPr lang="en-US" altLang="et-EE" sz="1400"/>
          </a:p>
        </p:txBody>
      </p:sp>
      <p:cxnSp>
        <p:nvCxnSpPr>
          <p:cNvPr id="2082" name="AutoShape 34">
            <a:extLst>
              <a:ext uri="{FF2B5EF4-FFF2-40B4-BE49-F238E27FC236}">
                <a16:creationId xmlns:a16="http://schemas.microsoft.com/office/drawing/2014/main" id="{9F126610-ACC4-4114-8CF8-4695D3A9BBDA}"/>
              </a:ext>
            </a:extLst>
          </p:cNvPr>
          <p:cNvCxnSpPr>
            <a:cxnSpLocks noChangeShapeType="1"/>
            <a:stCxn id="2081" idx="1"/>
            <a:endCxn id="2079" idx="0"/>
          </p:cNvCxnSpPr>
          <p:nvPr/>
        </p:nvCxnSpPr>
        <p:spPr bwMode="auto">
          <a:xfrm rot="10800000" flipV="1">
            <a:off x="3613151" y="5300663"/>
            <a:ext cx="1330325" cy="14446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3" name="AutoShape 35">
            <a:extLst>
              <a:ext uri="{FF2B5EF4-FFF2-40B4-BE49-F238E27FC236}">
                <a16:creationId xmlns:a16="http://schemas.microsoft.com/office/drawing/2014/main" id="{284132AD-6C42-4AD1-83A1-886C99A906BB}"/>
              </a:ext>
            </a:extLst>
          </p:cNvPr>
          <p:cNvCxnSpPr>
            <a:cxnSpLocks noChangeShapeType="1"/>
            <a:stCxn id="2081" idx="3"/>
            <a:endCxn id="2080" idx="0"/>
          </p:cNvCxnSpPr>
          <p:nvPr/>
        </p:nvCxnSpPr>
        <p:spPr bwMode="auto">
          <a:xfrm>
            <a:off x="7175500" y="5300663"/>
            <a:ext cx="1333500" cy="14446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4" name="AutoShape 36">
            <a:extLst>
              <a:ext uri="{FF2B5EF4-FFF2-40B4-BE49-F238E27FC236}">
                <a16:creationId xmlns:a16="http://schemas.microsoft.com/office/drawing/2014/main" id="{42F8B6ED-03B9-44BE-B060-9E14391DE6A2}"/>
              </a:ext>
            </a:extLst>
          </p:cNvPr>
          <p:cNvCxnSpPr>
            <a:cxnSpLocks noChangeShapeType="1"/>
            <a:stCxn id="2081" idx="2"/>
            <a:endCxn id="2077" idx="0"/>
          </p:cNvCxnSpPr>
          <p:nvPr/>
        </p:nvCxnSpPr>
        <p:spPr bwMode="auto">
          <a:xfrm rot="5400000">
            <a:off x="5750720" y="5825332"/>
            <a:ext cx="61753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5" name="AutoShape 37">
            <a:extLst>
              <a:ext uri="{FF2B5EF4-FFF2-40B4-BE49-F238E27FC236}">
                <a16:creationId xmlns:a16="http://schemas.microsoft.com/office/drawing/2014/main" id="{C619BC53-D960-4148-9A9E-ACC9A359BE0C}"/>
              </a:ext>
            </a:extLst>
          </p:cNvPr>
          <p:cNvCxnSpPr>
            <a:cxnSpLocks noChangeShapeType="1"/>
            <a:stCxn id="2079" idx="2"/>
            <a:endCxn id="2076" idx="1"/>
          </p:cNvCxnSpPr>
          <p:nvPr/>
        </p:nvCxnSpPr>
        <p:spPr bwMode="auto">
          <a:xfrm flipH="1">
            <a:off x="3611564" y="5876926"/>
            <a:ext cx="1587" cy="1444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6" name="AutoShape 38">
            <a:extLst>
              <a:ext uri="{FF2B5EF4-FFF2-40B4-BE49-F238E27FC236}">
                <a16:creationId xmlns:a16="http://schemas.microsoft.com/office/drawing/2014/main" id="{46B22D33-B8C6-4772-88F8-1E667933EF5D}"/>
              </a:ext>
            </a:extLst>
          </p:cNvPr>
          <p:cNvCxnSpPr>
            <a:cxnSpLocks noChangeShapeType="1"/>
            <a:stCxn id="2080" idx="2"/>
            <a:endCxn id="2078" idx="0"/>
          </p:cNvCxnSpPr>
          <p:nvPr/>
        </p:nvCxnSpPr>
        <p:spPr bwMode="auto">
          <a:xfrm flipH="1">
            <a:off x="8507414" y="5876926"/>
            <a:ext cx="1587" cy="2571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7" name="AutoShape 39">
            <a:extLst>
              <a:ext uri="{FF2B5EF4-FFF2-40B4-BE49-F238E27FC236}">
                <a16:creationId xmlns:a16="http://schemas.microsoft.com/office/drawing/2014/main" id="{24654BEA-250E-4F1B-AB3F-B6CCF0D552C6}"/>
              </a:ext>
            </a:extLst>
          </p:cNvPr>
          <p:cNvCxnSpPr>
            <a:cxnSpLocks noChangeShapeType="1"/>
            <a:stCxn id="2076" idx="4"/>
            <a:endCxn id="2077" idx="2"/>
          </p:cNvCxnSpPr>
          <p:nvPr/>
        </p:nvCxnSpPr>
        <p:spPr bwMode="auto">
          <a:xfrm>
            <a:off x="4365626" y="6200775"/>
            <a:ext cx="938213"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8" name="AutoShape 40">
            <a:extLst>
              <a:ext uri="{FF2B5EF4-FFF2-40B4-BE49-F238E27FC236}">
                <a16:creationId xmlns:a16="http://schemas.microsoft.com/office/drawing/2014/main" id="{84FC8C02-840D-4F40-A2F1-536EAF258388}"/>
              </a:ext>
            </a:extLst>
          </p:cNvPr>
          <p:cNvCxnSpPr>
            <a:cxnSpLocks noChangeShapeType="1"/>
            <a:stCxn id="2077" idx="4"/>
            <a:endCxn id="2078" idx="2"/>
          </p:cNvCxnSpPr>
          <p:nvPr/>
        </p:nvCxnSpPr>
        <p:spPr bwMode="auto">
          <a:xfrm>
            <a:off x="6813551" y="6200775"/>
            <a:ext cx="938213"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9" name="AutoShape 41">
            <a:extLst>
              <a:ext uri="{FF2B5EF4-FFF2-40B4-BE49-F238E27FC236}">
                <a16:creationId xmlns:a16="http://schemas.microsoft.com/office/drawing/2014/main" id="{4F2A516E-16B5-43DE-B597-821382ADA8F8}"/>
              </a:ext>
            </a:extLst>
          </p:cNvPr>
          <p:cNvSpPr>
            <a:spLocks noChangeArrowheads="1"/>
          </p:cNvSpPr>
          <p:nvPr/>
        </p:nvSpPr>
        <p:spPr bwMode="auto">
          <a:xfrm>
            <a:off x="5951538" y="4581526"/>
            <a:ext cx="215900" cy="288925"/>
          </a:xfrm>
          <a:prstGeom prst="upDownArrow">
            <a:avLst>
              <a:gd name="adj1" fmla="val 50000"/>
              <a:gd name="adj2" fmla="val 2676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t-EE"/>
          </a:p>
        </p:txBody>
      </p:sp>
      <p:sp>
        <p:nvSpPr>
          <p:cNvPr id="2090" name="Rectangle 42">
            <a:extLst>
              <a:ext uri="{FF2B5EF4-FFF2-40B4-BE49-F238E27FC236}">
                <a16:creationId xmlns:a16="http://schemas.microsoft.com/office/drawing/2014/main" id="{71B7F4C7-011A-42F0-B279-45A1B3A0D04E}"/>
              </a:ext>
            </a:extLst>
          </p:cNvPr>
          <p:cNvSpPr>
            <a:spLocks noChangeArrowheads="1"/>
          </p:cNvSpPr>
          <p:nvPr/>
        </p:nvSpPr>
        <p:spPr bwMode="auto">
          <a:xfrm>
            <a:off x="1776413" y="2565400"/>
            <a:ext cx="2519362"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Materjalide ja lao logistika</a:t>
            </a:r>
            <a:endParaRPr lang="en-US" altLang="et-EE" sz="1400"/>
          </a:p>
        </p:txBody>
      </p:sp>
      <p:sp>
        <p:nvSpPr>
          <p:cNvPr id="2091" name="Rectangle 43">
            <a:extLst>
              <a:ext uri="{FF2B5EF4-FFF2-40B4-BE49-F238E27FC236}">
                <a16:creationId xmlns:a16="http://schemas.microsoft.com/office/drawing/2014/main" id="{29CAD600-560E-4482-9054-B1BC827B72DB}"/>
              </a:ext>
            </a:extLst>
          </p:cNvPr>
          <p:cNvSpPr>
            <a:spLocks noChangeArrowheads="1"/>
          </p:cNvSpPr>
          <p:nvPr/>
        </p:nvSpPr>
        <p:spPr bwMode="auto">
          <a:xfrm>
            <a:off x="7824788" y="2565400"/>
            <a:ext cx="2519362"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Seadmed ja nende korrashoid</a:t>
            </a:r>
            <a:endParaRPr lang="en-US" altLang="et-EE" sz="1400"/>
          </a:p>
        </p:txBody>
      </p:sp>
      <p:sp>
        <p:nvSpPr>
          <p:cNvPr id="2092" name="Rectangle 44">
            <a:extLst>
              <a:ext uri="{FF2B5EF4-FFF2-40B4-BE49-F238E27FC236}">
                <a16:creationId xmlns:a16="http://schemas.microsoft.com/office/drawing/2014/main" id="{5F1CEBA5-97E1-45F1-8FC5-5AB611A3F950}"/>
              </a:ext>
            </a:extLst>
          </p:cNvPr>
          <p:cNvSpPr>
            <a:spLocks noChangeArrowheads="1"/>
          </p:cNvSpPr>
          <p:nvPr/>
        </p:nvSpPr>
        <p:spPr bwMode="auto">
          <a:xfrm>
            <a:off x="4800601" y="2565400"/>
            <a:ext cx="2519363" cy="28733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Arendused ja planeerimine</a:t>
            </a:r>
            <a:endParaRPr lang="en-US" altLang="et-EE" sz="1400"/>
          </a:p>
        </p:txBody>
      </p:sp>
      <p:sp>
        <p:nvSpPr>
          <p:cNvPr id="2093" name="Rectangle 45">
            <a:extLst>
              <a:ext uri="{FF2B5EF4-FFF2-40B4-BE49-F238E27FC236}">
                <a16:creationId xmlns:a16="http://schemas.microsoft.com/office/drawing/2014/main" id="{9AC6B4C0-71F7-4B93-89F3-A8817C8026FE}"/>
              </a:ext>
            </a:extLst>
          </p:cNvPr>
          <p:cNvSpPr>
            <a:spLocks noChangeArrowheads="1"/>
          </p:cNvSpPr>
          <p:nvPr/>
        </p:nvSpPr>
        <p:spPr bwMode="auto">
          <a:xfrm>
            <a:off x="1776413" y="3141663"/>
            <a:ext cx="2519362" cy="431800"/>
          </a:xfrm>
          <a:prstGeom prst="rect">
            <a:avLst/>
          </a:prstGeom>
          <a:solidFill>
            <a:srgbClr val="E6E6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Raportid ja aruanded</a:t>
            </a:r>
            <a:endParaRPr lang="en-US" altLang="et-EE" sz="1400"/>
          </a:p>
        </p:txBody>
      </p:sp>
      <p:sp>
        <p:nvSpPr>
          <p:cNvPr id="2094" name="Rectangle 46">
            <a:extLst>
              <a:ext uri="{FF2B5EF4-FFF2-40B4-BE49-F238E27FC236}">
                <a16:creationId xmlns:a16="http://schemas.microsoft.com/office/drawing/2014/main" id="{5ADBBA2F-1430-4018-99DD-87669BC2CE7F}"/>
              </a:ext>
            </a:extLst>
          </p:cNvPr>
          <p:cNvSpPr>
            <a:spLocks noChangeArrowheads="1"/>
          </p:cNvSpPr>
          <p:nvPr/>
        </p:nvSpPr>
        <p:spPr bwMode="auto">
          <a:xfrm>
            <a:off x="7824788" y="3141663"/>
            <a:ext cx="2519362" cy="431800"/>
          </a:xfrm>
          <a:prstGeom prst="rect">
            <a:avLst/>
          </a:prstGeom>
          <a:solidFill>
            <a:srgbClr val="E6E6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Eksperthinnangud ja </a:t>
            </a:r>
          </a:p>
          <a:p>
            <a:pPr algn="ctr"/>
            <a:r>
              <a:rPr lang="et-EE" altLang="et-EE" sz="1400"/>
              <a:t>kasutusraportid</a:t>
            </a:r>
            <a:endParaRPr lang="en-US" altLang="et-EE" sz="1400"/>
          </a:p>
        </p:txBody>
      </p:sp>
      <p:sp>
        <p:nvSpPr>
          <p:cNvPr id="2095" name="Rectangle 47">
            <a:extLst>
              <a:ext uri="{FF2B5EF4-FFF2-40B4-BE49-F238E27FC236}">
                <a16:creationId xmlns:a16="http://schemas.microsoft.com/office/drawing/2014/main" id="{AF1DF078-8175-4002-BA4E-B0823615BC81}"/>
              </a:ext>
            </a:extLst>
          </p:cNvPr>
          <p:cNvSpPr>
            <a:spLocks noChangeArrowheads="1"/>
          </p:cNvSpPr>
          <p:nvPr/>
        </p:nvSpPr>
        <p:spPr bwMode="auto">
          <a:xfrm>
            <a:off x="4800601" y="3141663"/>
            <a:ext cx="2519363" cy="431800"/>
          </a:xfrm>
          <a:prstGeom prst="rect">
            <a:avLst/>
          </a:prstGeom>
          <a:solidFill>
            <a:srgbClr val="E6E6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Muudatused ja ennustused</a:t>
            </a:r>
            <a:endParaRPr lang="en-US" altLang="et-EE" sz="1400"/>
          </a:p>
        </p:txBody>
      </p:sp>
      <p:sp>
        <p:nvSpPr>
          <p:cNvPr id="2096" name="Rectangle 48">
            <a:extLst>
              <a:ext uri="{FF2B5EF4-FFF2-40B4-BE49-F238E27FC236}">
                <a16:creationId xmlns:a16="http://schemas.microsoft.com/office/drawing/2014/main" id="{7606677F-4DEA-4709-BE07-A8AAAD505538}"/>
              </a:ext>
            </a:extLst>
          </p:cNvPr>
          <p:cNvSpPr>
            <a:spLocks noChangeArrowheads="1"/>
          </p:cNvSpPr>
          <p:nvPr/>
        </p:nvSpPr>
        <p:spPr bwMode="auto">
          <a:xfrm>
            <a:off x="4800601" y="3860800"/>
            <a:ext cx="2519363" cy="431800"/>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Simulatsioon </a:t>
            </a:r>
            <a:endParaRPr lang="en-US" altLang="et-EE" sz="1400"/>
          </a:p>
        </p:txBody>
      </p:sp>
      <p:sp>
        <p:nvSpPr>
          <p:cNvPr id="2097" name="AutoShape 49">
            <a:extLst>
              <a:ext uri="{FF2B5EF4-FFF2-40B4-BE49-F238E27FC236}">
                <a16:creationId xmlns:a16="http://schemas.microsoft.com/office/drawing/2014/main" id="{37C0FCB9-F8BD-4425-B972-DC26693D3B5F}"/>
              </a:ext>
            </a:extLst>
          </p:cNvPr>
          <p:cNvSpPr>
            <a:spLocks noChangeArrowheads="1"/>
          </p:cNvSpPr>
          <p:nvPr/>
        </p:nvSpPr>
        <p:spPr bwMode="auto">
          <a:xfrm>
            <a:off x="1919289" y="3789364"/>
            <a:ext cx="2232025" cy="719137"/>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Suhteliselt püsiva </a:t>
            </a:r>
          </a:p>
          <a:p>
            <a:pPr algn="ctr"/>
            <a:r>
              <a:rPr lang="et-EE" altLang="et-EE" sz="1400"/>
              <a:t>iseloomuga informatsioon</a:t>
            </a:r>
            <a:endParaRPr lang="en-US" altLang="et-EE" sz="1400"/>
          </a:p>
        </p:txBody>
      </p:sp>
      <p:sp>
        <p:nvSpPr>
          <p:cNvPr id="2098" name="AutoShape 50">
            <a:extLst>
              <a:ext uri="{FF2B5EF4-FFF2-40B4-BE49-F238E27FC236}">
                <a16:creationId xmlns:a16="http://schemas.microsoft.com/office/drawing/2014/main" id="{F399E8B1-9F95-4D97-891D-B7DB4B90BC38}"/>
              </a:ext>
            </a:extLst>
          </p:cNvPr>
          <p:cNvSpPr>
            <a:spLocks noChangeArrowheads="1"/>
          </p:cNvSpPr>
          <p:nvPr/>
        </p:nvSpPr>
        <p:spPr bwMode="auto">
          <a:xfrm>
            <a:off x="7967664" y="3789364"/>
            <a:ext cx="2232025" cy="719137"/>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t-EE" altLang="et-EE" sz="1400"/>
              <a:t>Suhteliselt muutuva</a:t>
            </a:r>
          </a:p>
          <a:p>
            <a:pPr algn="ctr"/>
            <a:r>
              <a:rPr lang="et-EE" altLang="et-EE" sz="1400"/>
              <a:t>iseloomuga informatsioon</a:t>
            </a:r>
            <a:endParaRPr lang="en-US" altLang="et-EE" sz="1400"/>
          </a:p>
        </p:txBody>
      </p:sp>
      <p:cxnSp>
        <p:nvCxnSpPr>
          <p:cNvPr id="2099" name="AutoShape 51">
            <a:extLst>
              <a:ext uri="{FF2B5EF4-FFF2-40B4-BE49-F238E27FC236}">
                <a16:creationId xmlns:a16="http://schemas.microsoft.com/office/drawing/2014/main" id="{362E208E-73F5-4360-9F54-87EF2214C147}"/>
              </a:ext>
            </a:extLst>
          </p:cNvPr>
          <p:cNvCxnSpPr>
            <a:cxnSpLocks noChangeShapeType="1"/>
            <a:stCxn id="2090" idx="3"/>
            <a:endCxn id="2092" idx="1"/>
          </p:cNvCxnSpPr>
          <p:nvPr/>
        </p:nvCxnSpPr>
        <p:spPr bwMode="auto">
          <a:xfrm>
            <a:off x="4295776" y="2709863"/>
            <a:ext cx="5048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0" name="AutoShape 52">
            <a:extLst>
              <a:ext uri="{FF2B5EF4-FFF2-40B4-BE49-F238E27FC236}">
                <a16:creationId xmlns:a16="http://schemas.microsoft.com/office/drawing/2014/main" id="{6527684E-1546-45F8-B97E-08026A430E88}"/>
              </a:ext>
            </a:extLst>
          </p:cNvPr>
          <p:cNvCxnSpPr>
            <a:cxnSpLocks noChangeShapeType="1"/>
            <a:stCxn id="2092" idx="3"/>
            <a:endCxn id="2091" idx="1"/>
          </p:cNvCxnSpPr>
          <p:nvPr/>
        </p:nvCxnSpPr>
        <p:spPr bwMode="auto">
          <a:xfrm>
            <a:off x="7319964" y="2709863"/>
            <a:ext cx="5048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1" name="AutoShape 53">
            <a:extLst>
              <a:ext uri="{FF2B5EF4-FFF2-40B4-BE49-F238E27FC236}">
                <a16:creationId xmlns:a16="http://schemas.microsoft.com/office/drawing/2014/main" id="{4779C414-42F4-44AC-8909-8E1478D1D439}"/>
              </a:ext>
            </a:extLst>
          </p:cNvPr>
          <p:cNvCxnSpPr>
            <a:cxnSpLocks noChangeShapeType="1"/>
            <a:stCxn id="2092" idx="2"/>
            <a:endCxn id="2093" idx="0"/>
          </p:cNvCxnSpPr>
          <p:nvPr/>
        </p:nvCxnSpPr>
        <p:spPr bwMode="auto">
          <a:xfrm rot="5400000">
            <a:off x="4404520" y="1485108"/>
            <a:ext cx="288925" cy="3024187"/>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2" name="AutoShape 54">
            <a:extLst>
              <a:ext uri="{FF2B5EF4-FFF2-40B4-BE49-F238E27FC236}">
                <a16:creationId xmlns:a16="http://schemas.microsoft.com/office/drawing/2014/main" id="{2E2C89E5-0F2B-4757-B017-FA20CBCAD817}"/>
              </a:ext>
            </a:extLst>
          </p:cNvPr>
          <p:cNvCxnSpPr>
            <a:cxnSpLocks noChangeShapeType="1"/>
            <a:stCxn id="2092" idx="2"/>
            <a:endCxn id="2094" idx="0"/>
          </p:cNvCxnSpPr>
          <p:nvPr/>
        </p:nvCxnSpPr>
        <p:spPr bwMode="auto">
          <a:xfrm rot="16200000" flipH="1">
            <a:off x="7428707" y="1485107"/>
            <a:ext cx="288925" cy="3024188"/>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3" name="AutoShape 55">
            <a:extLst>
              <a:ext uri="{FF2B5EF4-FFF2-40B4-BE49-F238E27FC236}">
                <a16:creationId xmlns:a16="http://schemas.microsoft.com/office/drawing/2014/main" id="{7EFEB6CC-D699-4FA2-8DF5-08B7A691FB03}"/>
              </a:ext>
            </a:extLst>
          </p:cNvPr>
          <p:cNvCxnSpPr>
            <a:cxnSpLocks noChangeShapeType="1"/>
            <a:stCxn id="2092" idx="2"/>
            <a:endCxn id="2095" idx="0"/>
          </p:cNvCxnSpPr>
          <p:nvPr/>
        </p:nvCxnSpPr>
        <p:spPr bwMode="auto">
          <a:xfrm rot="5400000">
            <a:off x="5916613" y="2997201"/>
            <a:ext cx="28892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4" name="AutoShape 56">
            <a:extLst>
              <a:ext uri="{FF2B5EF4-FFF2-40B4-BE49-F238E27FC236}">
                <a16:creationId xmlns:a16="http://schemas.microsoft.com/office/drawing/2014/main" id="{0C856F47-78F6-4447-8A86-2C12DCACF8E4}"/>
              </a:ext>
            </a:extLst>
          </p:cNvPr>
          <p:cNvCxnSpPr>
            <a:cxnSpLocks noChangeShapeType="1"/>
            <a:stCxn id="2093" idx="2"/>
            <a:endCxn id="2097" idx="0"/>
          </p:cNvCxnSpPr>
          <p:nvPr/>
        </p:nvCxnSpPr>
        <p:spPr bwMode="auto">
          <a:xfrm flipH="1">
            <a:off x="3035300" y="3573464"/>
            <a:ext cx="1588" cy="441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5" name="AutoShape 57">
            <a:extLst>
              <a:ext uri="{FF2B5EF4-FFF2-40B4-BE49-F238E27FC236}">
                <a16:creationId xmlns:a16="http://schemas.microsoft.com/office/drawing/2014/main" id="{8049D1FC-83F4-417F-AF1C-00781450BB2D}"/>
              </a:ext>
            </a:extLst>
          </p:cNvPr>
          <p:cNvCxnSpPr>
            <a:cxnSpLocks noChangeShapeType="1"/>
            <a:stCxn id="2094" idx="2"/>
            <a:endCxn id="2098" idx="0"/>
          </p:cNvCxnSpPr>
          <p:nvPr/>
        </p:nvCxnSpPr>
        <p:spPr bwMode="auto">
          <a:xfrm flipH="1">
            <a:off x="9083675" y="3573464"/>
            <a:ext cx="1588" cy="441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6" name="AutoShape 58">
            <a:extLst>
              <a:ext uri="{FF2B5EF4-FFF2-40B4-BE49-F238E27FC236}">
                <a16:creationId xmlns:a16="http://schemas.microsoft.com/office/drawing/2014/main" id="{E30358B6-0D88-4B4B-B7BC-323D7159E241}"/>
              </a:ext>
            </a:extLst>
          </p:cNvPr>
          <p:cNvCxnSpPr>
            <a:cxnSpLocks noChangeShapeType="1"/>
            <a:stCxn id="2095" idx="2"/>
            <a:endCxn id="2097" idx="0"/>
          </p:cNvCxnSpPr>
          <p:nvPr/>
        </p:nvCxnSpPr>
        <p:spPr bwMode="auto">
          <a:xfrm rot="5400000">
            <a:off x="4327526" y="2281239"/>
            <a:ext cx="441325" cy="3025775"/>
          </a:xfrm>
          <a:prstGeom prst="bentConnector3">
            <a:avLst>
              <a:gd name="adj1" fmla="val 2445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7" name="AutoShape 59">
            <a:extLst>
              <a:ext uri="{FF2B5EF4-FFF2-40B4-BE49-F238E27FC236}">
                <a16:creationId xmlns:a16="http://schemas.microsoft.com/office/drawing/2014/main" id="{1E81CD4B-04E2-49E7-B866-8FF37679D699}"/>
              </a:ext>
            </a:extLst>
          </p:cNvPr>
          <p:cNvCxnSpPr>
            <a:cxnSpLocks noChangeShapeType="1"/>
            <a:stCxn id="2095" idx="2"/>
            <a:endCxn id="2098" idx="0"/>
          </p:cNvCxnSpPr>
          <p:nvPr/>
        </p:nvCxnSpPr>
        <p:spPr bwMode="auto">
          <a:xfrm rot="16200000" flipH="1">
            <a:off x="7351713" y="2282826"/>
            <a:ext cx="441325" cy="3022600"/>
          </a:xfrm>
          <a:prstGeom prst="bentConnector3">
            <a:avLst>
              <a:gd name="adj1" fmla="val 2445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8" name="AutoShape 60">
            <a:extLst>
              <a:ext uri="{FF2B5EF4-FFF2-40B4-BE49-F238E27FC236}">
                <a16:creationId xmlns:a16="http://schemas.microsoft.com/office/drawing/2014/main" id="{F11059E4-8C92-46EF-A60A-E85DB4B8B279}"/>
              </a:ext>
            </a:extLst>
          </p:cNvPr>
          <p:cNvCxnSpPr>
            <a:cxnSpLocks noChangeShapeType="1"/>
            <a:stCxn id="2095" idx="2"/>
            <a:endCxn id="2096" idx="0"/>
          </p:cNvCxnSpPr>
          <p:nvPr/>
        </p:nvCxnSpPr>
        <p:spPr bwMode="auto">
          <a:xfrm rot="5400000">
            <a:off x="5917407" y="3717132"/>
            <a:ext cx="287337"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928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27FE6C6-2960-4D89-937F-E198C45DF41C}"/>
              </a:ext>
            </a:extLst>
          </p:cNvPr>
          <p:cNvSpPr>
            <a:spLocks noGrp="1"/>
          </p:cNvSpPr>
          <p:nvPr>
            <p:ph type="title" idx="4294967295"/>
          </p:nvPr>
        </p:nvSpPr>
        <p:spPr>
          <a:xfrm>
            <a:off x="1484311" y="141891"/>
            <a:ext cx="10018713" cy="977462"/>
          </a:xfrm>
        </p:spPr>
        <p:txBody>
          <a:bodyPr/>
          <a:lstStyle/>
          <a:p>
            <a:r>
              <a:rPr lang="et-EE" altLang="et-EE" sz="3200" dirty="0"/>
              <a:t>Tootmise põhitasandid</a:t>
            </a:r>
          </a:p>
        </p:txBody>
      </p:sp>
      <p:graphicFrame>
        <p:nvGraphicFramePr>
          <p:cNvPr id="4" name="Content Placeholder 3">
            <a:extLst>
              <a:ext uri="{FF2B5EF4-FFF2-40B4-BE49-F238E27FC236}">
                <a16:creationId xmlns:a16="http://schemas.microsoft.com/office/drawing/2014/main" id="{EC0E6E6B-DCF1-4B35-A10F-21ECEB67079E}"/>
              </a:ext>
            </a:extLst>
          </p:cNvPr>
          <p:cNvGraphicFramePr>
            <a:graphicFrameLocks noGrp="1"/>
          </p:cNvGraphicFramePr>
          <p:nvPr>
            <p:ph idx="4294967295"/>
            <p:extLst>
              <p:ext uri="{D42A27DB-BD31-4B8C-83A1-F6EECF244321}">
                <p14:modId xmlns:p14="http://schemas.microsoft.com/office/powerpoint/2010/main" val="3802669842"/>
              </p:ext>
            </p:extLst>
          </p:nvPr>
        </p:nvGraphicFramePr>
        <p:xfrm>
          <a:off x="1484311" y="1119353"/>
          <a:ext cx="9598848" cy="5452944"/>
        </p:xfrm>
        <a:graphic>
          <a:graphicData uri="http://schemas.openxmlformats.org/drawingml/2006/table">
            <a:tbl>
              <a:tblPr firstRow="1" bandRow="1">
                <a:tableStyleId>{5C22544A-7EE6-4342-B048-85BDC9FD1C3A}</a:tableStyleId>
              </a:tblPr>
              <a:tblGrid>
                <a:gridCol w="2289327">
                  <a:extLst>
                    <a:ext uri="{9D8B030D-6E8A-4147-A177-3AD203B41FA5}">
                      <a16:colId xmlns:a16="http://schemas.microsoft.com/office/drawing/2014/main" val="20000"/>
                    </a:ext>
                  </a:extLst>
                </a:gridCol>
                <a:gridCol w="7309521">
                  <a:extLst>
                    <a:ext uri="{9D8B030D-6E8A-4147-A177-3AD203B41FA5}">
                      <a16:colId xmlns:a16="http://schemas.microsoft.com/office/drawing/2014/main" val="20001"/>
                    </a:ext>
                  </a:extLst>
                </a:gridCol>
              </a:tblGrid>
              <a:tr h="524384">
                <a:tc>
                  <a:txBody>
                    <a:bodyPr/>
                    <a:lstStyle/>
                    <a:p>
                      <a:r>
                        <a:rPr lang="et-EE" sz="1800" dirty="0">
                          <a:solidFill>
                            <a:schemeClr val="tx1"/>
                          </a:solidFill>
                        </a:rPr>
                        <a:t>Tasand</a:t>
                      </a:r>
                    </a:p>
                  </a:txBody>
                  <a:tcPr marT="45728" marB="45728"/>
                </a:tc>
                <a:tc>
                  <a:txBody>
                    <a:bodyPr/>
                    <a:lstStyle/>
                    <a:p>
                      <a:r>
                        <a:rPr lang="et-EE" sz="1800" dirty="0">
                          <a:solidFill>
                            <a:schemeClr val="tx1"/>
                          </a:solidFill>
                        </a:rPr>
                        <a:t>Iseloomustus</a:t>
                      </a:r>
                    </a:p>
                  </a:txBody>
                  <a:tcPr marT="45728" marB="45728"/>
                </a:tc>
                <a:extLst>
                  <a:ext uri="{0D108BD9-81ED-4DB2-BD59-A6C34878D82A}">
                    <a16:rowId xmlns:a16="http://schemas.microsoft.com/office/drawing/2014/main" val="10000"/>
                  </a:ext>
                </a:extLst>
              </a:tr>
              <a:tr h="524384">
                <a:tc>
                  <a:txBody>
                    <a:bodyPr/>
                    <a:lstStyle/>
                    <a:p>
                      <a:r>
                        <a:rPr lang="et-EE" sz="1800" dirty="0"/>
                        <a:t>Äri</a:t>
                      </a:r>
                    </a:p>
                  </a:txBody>
                  <a:tcPr marT="45728" marB="45728"/>
                </a:tc>
                <a:tc>
                  <a:txBody>
                    <a:bodyPr/>
                    <a:lstStyle/>
                    <a:p>
                      <a:r>
                        <a:rPr lang="et-EE" sz="1800" dirty="0"/>
                        <a:t>Ärimudel ja tegevusplaanid eesmärkide saavutamiseks</a:t>
                      </a:r>
                    </a:p>
                  </a:txBody>
                  <a:tcPr marT="45728" marB="45728"/>
                </a:tc>
                <a:extLst>
                  <a:ext uri="{0D108BD9-81ED-4DB2-BD59-A6C34878D82A}">
                    <a16:rowId xmlns:a16="http://schemas.microsoft.com/office/drawing/2014/main" val="10001"/>
                  </a:ext>
                </a:extLst>
              </a:tr>
              <a:tr h="524384">
                <a:tc>
                  <a:txBody>
                    <a:bodyPr/>
                    <a:lstStyle/>
                    <a:p>
                      <a:r>
                        <a:rPr lang="et-EE" sz="1800" dirty="0"/>
                        <a:t>Tehas</a:t>
                      </a:r>
                    </a:p>
                  </a:txBody>
                  <a:tcPr marT="45728" marB="45728"/>
                </a:tc>
                <a:tc>
                  <a:txBody>
                    <a:bodyPr/>
                    <a:lstStyle/>
                    <a:p>
                      <a:r>
                        <a:rPr lang="et-EE" sz="1800" dirty="0"/>
                        <a:t>Tehase allüksused koos neis olevate seadmetega ja vastava asendiplaaniga</a:t>
                      </a:r>
                    </a:p>
                  </a:txBody>
                  <a:tcPr marT="45728" marB="45728"/>
                </a:tc>
                <a:extLst>
                  <a:ext uri="{0D108BD9-81ED-4DB2-BD59-A6C34878D82A}">
                    <a16:rowId xmlns:a16="http://schemas.microsoft.com/office/drawing/2014/main" val="10002"/>
                  </a:ext>
                </a:extLst>
              </a:tr>
              <a:tr h="905104">
                <a:tc>
                  <a:txBody>
                    <a:bodyPr/>
                    <a:lstStyle/>
                    <a:p>
                      <a:r>
                        <a:rPr lang="et-EE" sz="1800" dirty="0"/>
                        <a:t>Tootmisallüksus</a:t>
                      </a:r>
                    </a:p>
                  </a:txBody>
                  <a:tcPr marT="45728" marB="45728"/>
                </a:tc>
                <a:tc>
                  <a:txBody>
                    <a:bodyPr/>
                    <a:lstStyle/>
                    <a:p>
                      <a:r>
                        <a:rPr lang="et-EE" sz="1800" dirty="0"/>
                        <a:t>Tootmise korraldamine ja ressursside haldamine. Teostuste jälgimine ja hinnangute andmine</a:t>
                      </a:r>
                    </a:p>
                  </a:txBody>
                  <a:tcPr marT="45728" marB="45728"/>
                </a:tc>
                <a:extLst>
                  <a:ext uri="{0D108BD9-81ED-4DB2-BD59-A6C34878D82A}">
                    <a16:rowId xmlns:a16="http://schemas.microsoft.com/office/drawing/2014/main" val="10003"/>
                  </a:ext>
                </a:extLst>
              </a:tr>
              <a:tr h="905104">
                <a:tc>
                  <a:txBody>
                    <a:bodyPr/>
                    <a:lstStyle/>
                    <a:p>
                      <a:r>
                        <a:rPr lang="et-EE" sz="1800" dirty="0"/>
                        <a:t>Tootmisrakk</a:t>
                      </a:r>
                    </a:p>
                  </a:txBody>
                  <a:tcPr marT="45728" marB="45728"/>
                </a:tc>
                <a:tc>
                  <a:txBody>
                    <a:bodyPr/>
                    <a:lstStyle/>
                    <a:p>
                      <a:r>
                        <a:rPr lang="et-EE" sz="1800" dirty="0"/>
                        <a:t>Operatsioonide koordineerimine ja tootmisjärjekordade määramine etteantud toodete partiide valmistamiseks</a:t>
                      </a:r>
                    </a:p>
                  </a:txBody>
                  <a:tcPr marT="45728" marB="45728"/>
                </a:tc>
                <a:extLst>
                  <a:ext uri="{0D108BD9-81ED-4DB2-BD59-A6C34878D82A}">
                    <a16:rowId xmlns:a16="http://schemas.microsoft.com/office/drawing/2014/main" val="10004"/>
                  </a:ext>
                </a:extLst>
              </a:tr>
              <a:tr h="524384">
                <a:tc>
                  <a:txBody>
                    <a:bodyPr/>
                    <a:lstStyle/>
                    <a:p>
                      <a:r>
                        <a:rPr lang="et-EE" sz="1800" dirty="0"/>
                        <a:t>Töökoht</a:t>
                      </a:r>
                    </a:p>
                  </a:txBody>
                  <a:tcPr marT="45728" marB="45728"/>
                </a:tc>
                <a:tc>
                  <a:txBody>
                    <a:bodyPr/>
                    <a:lstStyle/>
                    <a:p>
                      <a:r>
                        <a:rPr lang="et-EE" sz="1800" dirty="0"/>
                        <a:t>Tööoperatsioonide sooritamine etteantud tsükliaja piires</a:t>
                      </a:r>
                    </a:p>
                  </a:txBody>
                  <a:tcPr marT="45728" marB="45728"/>
                </a:tc>
                <a:extLst>
                  <a:ext uri="{0D108BD9-81ED-4DB2-BD59-A6C34878D82A}">
                    <a16:rowId xmlns:a16="http://schemas.microsoft.com/office/drawing/2014/main" val="10005"/>
                  </a:ext>
                </a:extLst>
              </a:tr>
              <a:tr h="905104">
                <a:tc>
                  <a:txBody>
                    <a:bodyPr/>
                    <a:lstStyle/>
                    <a:p>
                      <a:r>
                        <a:rPr lang="et-EE" sz="1800" dirty="0"/>
                        <a:t>Seade</a:t>
                      </a:r>
                    </a:p>
                  </a:txBody>
                  <a:tcPr marT="45728" marB="45728"/>
                </a:tc>
                <a:tc>
                  <a:txBody>
                    <a:bodyPr/>
                    <a:lstStyle/>
                    <a:p>
                      <a:r>
                        <a:rPr lang="et-EE" sz="1800" dirty="0"/>
                        <a:t>Konkreetne tehnoloogiline seade fikseeritud tehnoloogiliste võimalustega reaalajas tootmiseks</a:t>
                      </a:r>
                    </a:p>
                  </a:txBody>
                  <a:tcPr marT="45728" marB="45728"/>
                </a:tc>
                <a:extLst>
                  <a:ext uri="{0D108BD9-81ED-4DB2-BD59-A6C34878D82A}">
                    <a16:rowId xmlns:a16="http://schemas.microsoft.com/office/drawing/2014/main" val="10006"/>
                  </a:ext>
                </a:extLst>
              </a:tr>
              <a:tr h="524384">
                <a:tc>
                  <a:txBody>
                    <a:bodyPr/>
                    <a:lstStyle/>
                    <a:p>
                      <a:r>
                        <a:rPr lang="et-EE" sz="1800" dirty="0"/>
                        <a:t>Sensorid, teostusmehhanismid</a:t>
                      </a:r>
                    </a:p>
                  </a:txBody>
                  <a:tcPr marT="45728" marB="45728"/>
                </a:tc>
                <a:tc>
                  <a:txBody>
                    <a:bodyPr/>
                    <a:lstStyle/>
                    <a:p>
                      <a:r>
                        <a:rPr lang="et-EE" sz="1800" dirty="0"/>
                        <a:t>Konkreetsete ülesannete täitmine ja nende teostuse kontroll</a:t>
                      </a:r>
                    </a:p>
                  </a:txBody>
                  <a:tcPr marT="45728" marB="4572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91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75289" y="3660697"/>
            <a:ext cx="1145164" cy="1114425"/>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Kooperatsioon</a:t>
            </a:r>
          </a:p>
          <a:p>
            <a:pPr algn="ctr">
              <a:spcAft>
                <a:spcPts val="1000"/>
              </a:spcAft>
              <a:defRPr/>
            </a:pPr>
            <a:r>
              <a:rPr lang="et-EE" sz="1200" dirty="0">
                <a:latin typeface="Calibri" pitchFamily="34" charset="0"/>
                <a:cs typeface="Arial" pitchFamily="34" charset="0"/>
              </a:rPr>
              <a:t>Partnerite</a:t>
            </a:r>
          </a:p>
          <a:p>
            <a:pPr algn="ctr">
              <a:spcAft>
                <a:spcPts val="1000"/>
              </a:spcAft>
              <a:defRPr/>
            </a:pPr>
            <a:r>
              <a:rPr lang="et-EE" sz="1200" dirty="0">
                <a:latin typeface="Calibri" pitchFamily="34" charset="0"/>
                <a:cs typeface="Arial" pitchFamily="34" charset="0"/>
              </a:rPr>
              <a:t>võrgustik</a:t>
            </a:r>
            <a:endParaRPr lang="et-EE" sz="1200" dirty="0">
              <a:latin typeface="Arial" pitchFamily="34" charset="0"/>
              <a:cs typeface="Arial" pitchFamily="34" charset="0"/>
            </a:endParaRPr>
          </a:p>
        </p:txBody>
      </p:sp>
      <p:sp>
        <p:nvSpPr>
          <p:cNvPr id="5" name="Rectangle 3"/>
          <p:cNvSpPr>
            <a:spLocks noChangeArrowheads="1"/>
          </p:cNvSpPr>
          <p:nvPr/>
        </p:nvSpPr>
        <p:spPr bwMode="auto">
          <a:xfrm>
            <a:off x="2175289" y="2561120"/>
            <a:ext cx="1145164" cy="110816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Tarnijate </a:t>
            </a:r>
          </a:p>
          <a:p>
            <a:pPr algn="ctr">
              <a:spcAft>
                <a:spcPts val="1000"/>
              </a:spcAft>
              <a:defRPr/>
            </a:pPr>
            <a:r>
              <a:rPr lang="et-EE" sz="1200" dirty="0">
                <a:latin typeface="Calibri" pitchFamily="34" charset="0"/>
                <a:cs typeface="Arial" pitchFamily="34" charset="0"/>
              </a:rPr>
              <a:t>võrgustik</a:t>
            </a:r>
          </a:p>
        </p:txBody>
      </p:sp>
      <p:sp>
        <p:nvSpPr>
          <p:cNvPr id="6" name="Rectangle 4"/>
          <p:cNvSpPr>
            <a:spLocks noChangeArrowheads="1"/>
          </p:cNvSpPr>
          <p:nvPr/>
        </p:nvSpPr>
        <p:spPr bwMode="auto">
          <a:xfrm>
            <a:off x="3322930" y="3115940"/>
            <a:ext cx="700423" cy="1659184"/>
          </a:xfrm>
          <a:prstGeom prst="rect">
            <a:avLst/>
          </a:prstGeom>
          <a:solidFill>
            <a:schemeClr val="accent2">
              <a:lumMod val="20000"/>
              <a:lumOff val="80000"/>
            </a:schemeClr>
          </a:solidFill>
          <a:ln w="9525">
            <a:solidFill>
              <a:srgbClr val="000000"/>
            </a:solidFill>
            <a:miter lim="800000"/>
            <a:headEnd/>
            <a:tailEnd/>
          </a:ln>
        </p:spPr>
        <p:txBody>
          <a:bodyPr vert="vert270" anchor="ctr"/>
          <a:lstStyle/>
          <a:p>
            <a:pPr algn="ctr">
              <a:spcAft>
                <a:spcPts val="1000"/>
              </a:spcAft>
              <a:defRPr/>
            </a:pPr>
            <a:r>
              <a:rPr lang="et-EE" sz="1200" dirty="0">
                <a:latin typeface="Calibri" pitchFamily="34" charset="0"/>
                <a:cs typeface="Arial" pitchFamily="34" charset="0"/>
              </a:rPr>
              <a:t>Sisseost</a:t>
            </a:r>
          </a:p>
        </p:txBody>
      </p:sp>
      <p:sp>
        <p:nvSpPr>
          <p:cNvPr id="7" name="Rectangle 5"/>
          <p:cNvSpPr>
            <a:spLocks noChangeArrowheads="1"/>
          </p:cNvSpPr>
          <p:nvPr/>
        </p:nvSpPr>
        <p:spPr bwMode="auto">
          <a:xfrm>
            <a:off x="3999206" y="3115940"/>
            <a:ext cx="830064" cy="1659184"/>
          </a:xfrm>
          <a:prstGeom prst="rect">
            <a:avLst/>
          </a:prstGeom>
          <a:solidFill>
            <a:schemeClr val="accent2">
              <a:lumMod val="20000"/>
              <a:lumOff val="80000"/>
            </a:schemeClr>
          </a:solidFill>
          <a:ln w="9525">
            <a:solidFill>
              <a:srgbClr val="000000"/>
            </a:solidFill>
            <a:miter lim="800000"/>
            <a:headEnd/>
            <a:tailEnd/>
          </a:ln>
        </p:spPr>
        <p:txBody>
          <a:bodyPr vert="vert270" anchor="ctr"/>
          <a:lstStyle/>
          <a:p>
            <a:pPr algn="ctr">
              <a:spcAft>
                <a:spcPts val="1000"/>
              </a:spcAft>
              <a:defRPr/>
            </a:pPr>
            <a:r>
              <a:rPr lang="et-EE" sz="1200" dirty="0">
                <a:latin typeface="Calibri" pitchFamily="34" charset="0"/>
                <a:cs typeface="Arial" pitchFamily="34" charset="0"/>
              </a:rPr>
              <a:t>Tootmine</a:t>
            </a:r>
          </a:p>
        </p:txBody>
      </p:sp>
      <p:sp>
        <p:nvSpPr>
          <p:cNvPr id="8" name="Rectangle 6"/>
          <p:cNvSpPr>
            <a:spLocks noChangeArrowheads="1"/>
          </p:cNvSpPr>
          <p:nvPr/>
        </p:nvSpPr>
        <p:spPr bwMode="auto">
          <a:xfrm>
            <a:off x="4788193" y="3115940"/>
            <a:ext cx="713027" cy="1659184"/>
          </a:xfrm>
          <a:prstGeom prst="rect">
            <a:avLst/>
          </a:prstGeom>
          <a:solidFill>
            <a:schemeClr val="accent2">
              <a:lumMod val="20000"/>
              <a:lumOff val="80000"/>
            </a:schemeClr>
          </a:solidFill>
          <a:ln w="9525">
            <a:solidFill>
              <a:srgbClr val="000000"/>
            </a:solidFill>
            <a:miter lim="800000"/>
            <a:headEnd/>
            <a:tailEnd/>
          </a:ln>
        </p:spPr>
        <p:txBody>
          <a:bodyPr vert="vert270" anchor="ctr"/>
          <a:lstStyle/>
          <a:p>
            <a:pPr algn="ctr">
              <a:spcAft>
                <a:spcPts val="1000"/>
              </a:spcAft>
              <a:defRPr/>
            </a:pPr>
            <a:r>
              <a:rPr lang="et-EE" sz="1200" dirty="0">
                <a:latin typeface="Calibri" pitchFamily="34" charset="0"/>
                <a:cs typeface="Arial" pitchFamily="34" charset="0"/>
              </a:rPr>
              <a:t>Logistika</a:t>
            </a:r>
            <a:endParaRPr lang="et-EE" sz="2000" dirty="0">
              <a:latin typeface="Arial" pitchFamily="34" charset="0"/>
              <a:cs typeface="Arial" pitchFamily="34" charset="0"/>
            </a:endParaRPr>
          </a:p>
        </p:txBody>
      </p:sp>
      <p:sp>
        <p:nvSpPr>
          <p:cNvPr id="9" name="Rectangle 7"/>
          <p:cNvSpPr>
            <a:spLocks noChangeArrowheads="1"/>
          </p:cNvSpPr>
          <p:nvPr/>
        </p:nvSpPr>
        <p:spPr bwMode="auto">
          <a:xfrm>
            <a:off x="3322933" y="2561117"/>
            <a:ext cx="2160588" cy="563415"/>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a:latin typeface="Calibri" pitchFamily="34" charset="0"/>
                <a:cs typeface="Arial" pitchFamily="34" charset="0"/>
              </a:rPr>
              <a:t>Planeerimine</a:t>
            </a:r>
            <a:endParaRPr lang="et-EE" sz="1200">
              <a:latin typeface="Arial" pitchFamily="34" charset="0"/>
              <a:cs typeface="Arial" pitchFamily="34" charset="0"/>
            </a:endParaRPr>
          </a:p>
        </p:txBody>
      </p:sp>
      <p:sp>
        <p:nvSpPr>
          <p:cNvPr id="10" name="AutoShape 8"/>
          <p:cNvSpPr>
            <a:spLocks noChangeArrowheads="1"/>
          </p:cNvSpPr>
          <p:nvPr/>
        </p:nvSpPr>
        <p:spPr bwMode="auto">
          <a:xfrm>
            <a:off x="5483520" y="2561117"/>
            <a:ext cx="959704" cy="2214006"/>
          </a:xfrm>
          <a:prstGeom prst="homePlate">
            <a:avLst>
              <a:gd name="adj" fmla="val 25000"/>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Klientide</a:t>
            </a:r>
          </a:p>
          <a:p>
            <a:pPr algn="ctr">
              <a:spcAft>
                <a:spcPts val="1000"/>
              </a:spcAft>
              <a:defRPr/>
            </a:pPr>
            <a:r>
              <a:rPr lang="et-EE" sz="1200" dirty="0">
                <a:latin typeface="Calibri" pitchFamily="34" charset="0"/>
                <a:cs typeface="Arial" pitchFamily="34" charset="0"/>
              </a:rPr>
              <a:t>võrgustik</a:t>
            </a:r>
          </a:p>
        </p:txBody>
      </p:sp>
      <p:sp>
        <p:nvSpPr>
          <p:cNvPr id="23563" name="AutoShape 9"/>
          <p:cNvSpPr>
            <a:spLocks noChangeArrowheads="1"/>
          </p:cNvSpPr>
          <p:nvPr/>
        </p:nvSpPr>
        <p:spPr bwMode="auto">
          <a:xfrm>
            <a:off x="2175289" y="5147043"/>
            <a:ext cx="4267935" cy="677418"/>
          </a:xfrm>
          <a:prstGeom prst="leftRightArrow">
            <a:avLst>
              <a:gd name="adj1" fmla="val 50000"/>
              <a:gd name="adj2" fmla="val 121739"/>
            </a:avLst>
          </a:prstGeom>
          <a:solidFill>
            <a:srgbClr val="D6E3BC"/>
          </a:solidFill>
          <a:ln w="9525">
            <a:solidFill>
              <a:srgbClr val="000000"/>
            </a:solidFill>
            <a:miter lim="800000"/>
            <a:headEnd/>
            <a:tailEnd/>
          </a:ln>
        </p:spPr>
        <p:txBody>
          <a:bodyPr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i="0" dirty="0">
                <a:latin typeface="Calibri" panose="020F0502020204030204" pitchFamily="34" charset="0"/>
                <a:cs typeface="Arial" panose="020B0604020202020204" pitchFamily="34" charset="0"/>
              </a:rPr>
              <a:t>Horisontaalne väärtusahel</a:t>
            </a:r>
            <a:endParaRPr lang="et-EE" altLang="et-EE" sz="1200" i="0" dirty="0">
              <a:latin typeface="Arial" panose="020B0604020202020204" pitchFamily="34" charset="0"/>
              <a:cs typeface="Arial" panose="020B0604020202020204" pitchFamily="34" charset="0"/>
            </a:endParaRPr>
          </a:p>
        </p:txBody>
      </p:sp>
      <p:sp>
        <p:nvSpPr>
          <p:cNvPr id="23564" name="Rectangle 11"/>
          <p:cNvSpPr>
            <a:spLocks noChangeArrowheads="1"/>
          </p:cNvSpPr>
          <p:nvPr/>
        </p:nvSpPr>
        <p:spPr bwMode="auto">
          <a:xfrm>
            <a:off x="2175289" y="2153991"/>
            <a:ext cx="1145164" cy="25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b="1" i="0" dirty="0">
                <a:latin typeface="Calibri" panose="020F0502020204030204" pitchFamily="34" charset="0"/>
                <a:cs typeface="Arial" panose="020B0604020202020204" pitchFamily="34" charset="0"/>
              </a:rPr>
              <a:t>Tarnijad</a:t>
            </a:r>
            <a:endParaRPr lang="et-EE" altLang="et-EE" sz="1200" i="0" dirty="0">
              <a:latin typeface="Arial" panose="020B0604020202020204" pitchFamily="34" charset="0"/>
              <a:cs typeface="Arial" panose="020B0604020202020204" pitchFamily="34" charset="0"/>
            </a:endParaRPr>
          </a:p>
        </p:txBody>
      </p:sp>
      <p:sp>
        <p:nvSpPr>
          <p:cNvPr id="23565" name="Rectangle 12"/>
          <p:cNvSpPr>
            <a:spLocks noChangeArrowheads="1"/>
          </p:cNvSpPr>
          <p:nvPr/>
        </p:nvSpPr>
        <p:spPr bwMode="auto">
          <a:xfrm>
            <a:off x="3320453" y="2119334"/>
            <a:ext cx="2163067" cy="29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b="1" i="0" dirty="0">
                <a:latin typeface="Calibri" panose="020F0502020204030204" pitchFamily="34" charset="0"/>
                <a:cs typeface="Arial" panose="020B0604020202020204" pitchFamily="34" charset="0"/>
              </a:rPr>
              <a:t>Ettevõte</a:t>
            </a:r>
            <a:endParaRPr lang="et-EE" altLang="et-EE" sz="1200" i="0" dirty="0">
              <a:latin typeface="Arial" panose="020B0604020202020204" pitchFamily="34" charset="0"/>
              <a:cs typeface="Arial" panose="020B0604020202020204" pitchFamily="34" charset="0"/>
            </a:endParaRPr>
          </a:p>
        </p:txBody>
      </p:sp>
      <p:sp>
        <p:nvSpPr>
          <p:cNvPr id="23566" name="Rectangle 13"/>
          <p:cNvSpPr>
            <a:spLocks noChangeArrowheads="1"/>
          </p:cNvSpPr>
          <p:nvPr/>
        </p:nvSpPr>
        <p:spPr bwMode="auto">
          <a:xfrm>
            <a:off x="5483520" y="2135843"/>
            <a:ext cx="759612" cy="31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b="1" i="0" dirty="0">
                <a:latin typeface="Calibri" panose="020F0502020204030204" pitchFamily="34" charset="0"/>
                <a:cs typeface="Arial" panose="020B0604020202020204" pitchFamily="34" charset="0"/>
              </a:rPr>
              <a:t>Kliendid</a:t>
            </a:r>
            <a:endParaRPr lang="et-EE" altLang="et-EE" sz="1200" i="0" dirty="0">
              <a:latin typeface="Arial" panose="020B0604020202020204" pitchFamily="34" charset="0"/>
              <a:cs typeface="Arial" panose="020B0604020202020204" pitchFamily="34" charset="0"/>
            </a:endParaRPr>
          </a:p>
        </p:txBody>
      </p:sp>
      <p:sp>
        <p:nvSpPr>
          <p:cNvPr id="15" name="Rectangle 15"/>
          <p:cNvSpPr>
            <a:spLocks noChangeArrowheads="1"/>
          </p:cNvSpPr>
          <p:nvPr/>
        </p:nvSpPr>
        <p:spPr bwMode="auto">
          <a:xfrm>
            <a:off x="6915445" y="2191324"/>
            <a:ext cx="2901549" cy="404160"/>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Müük</a:t>
            </a:r>
            <a:endParaRPr lang="et-EE" sz="1200" dirty="0">
              <a:latin typeface="Arial" pitchFamily="34" charset="0"/>
              <a:cs typeface="Arial" pitchFamily="34" charset="0"/>
            </a:endParaRPr>
          </a:p>
        </p:txBody>
      </p:sp>
      <p:sp>
        <p:nvSpPr>
          <p:cNvPr id="16" name="Rectangle 16"/>
          <p:cNvSpPr>
            <a:spLocks noChangeArrowheads="1"/>
          </p:cNvSpPr>
          <p:nvPr/>
        </p:nvSpPr>
        <p:spPr bwMode="auto">
          <a:xfrm>
            <a:off x="6915445" y="2602305"/>
            <a:ext cx="2901549" cy="42215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Toote ja tootmise arendus</a:t>
            </a:r>
            <a:endParaRPr lang="et-EE" sz="1200" dirty="0">
              <a:latin typeface="Arial" pitchFamily="34" charset="0"/>
              <a:cs typeface="Arial" pitchFamily="34" charset="0"/>
            </a:endParaRPr>
          </a:p>
        </p:txBody>
      </p:sp>
      <p:sp>
        <p:nvSpPr>
          <p:cNvPr id="17" name="Rectangle 17"/>
          <p:cNvSpPr>
            <a:spLocks noChangeArrowheads="1"/>
          </p:cNvSpPr>
          <p:nvPr/>
        </p:nvSpPr>
        <p:spPr bwMode="auto">
          <a:xfrm>
            <a:off x="6915445" y="3034165"/>
            <a:ext cx="2901549" cy="42215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Planeerimine</a:t>
            </a:r>
            <a:endParaRPr lang="et-EE" sz="1200" dirty="0">
              <a:latin typeface="Arial" pitchFamily="34" charset="0"/>
              <a:cs typeface="Arial" pitchFamily="34" charset="0"/>
            </a:endParaRPr>
          </a:p>
        </p:txBody>
      </p:sp>
      <p:sp>
        <p:nvSpPr>
          <p:cNvPr id="19" name="AutoShape 19"/>
          <p:cNvSpPr>
            <a:spLocks noChangeArrowheads="1"/>
          </p:cNvSpPr>
          <p:nvPr/>
        </p:nvSpPr>
        <p:spPr bwMode="auto">
          <a:xfrm>
            <a:off x="7902298" y="3454740"/>
            <a:ext cx="1319404" cy="384525"/>
          </a:xfrm>
          <a:prstGeom prst="chevron">
            <a:avLst>
              <a:gd name="adj" fmla="val 63830"/>
            </a:avLst>
          </a:prstGeom>
          <a:solidFill>
            <a:schemeClr val="accent2">
              <a:lumMod val="20000"/>
              <a:lumOff val="80000"/>
            </a:schemeClr>
          </a:solidFill>
          <a:ln w="9525">
            <a:solidFill>
              <a:srgbClr val="000000"/>
            </a:solidFill>
            <a:miter lim="800000"/>
            <a:headEnd/>
            <a:tailEnd/>
          </a:ln>
        </p:spPr>
        <p:txBody>
          <a:bodyPr anchor="ctr"/>
          <a:lstStyle/>
          <a:p>
            <a:pPr>
              <a:spcAft>
                <a:spcPts val="1000"/>
              </a:spcAft>
              <a:defRPr/>
            </a:pPr>
            <a:r>
              <a:rPr lang="et-EE" sz="1200" dirty="0">
                <a:latin typeface="Calibri" pitchFamily="34" charset="0"/>
                <a:cs typeface="Arial" pitchFamily="34" charset="0"/>
              </a:rPr>
              <a:t>Tootmine</a:t>
            </a:r>
            <a:endParaRPr lang="et-EE" sz="1200" dirty="0">
              <a:latin typeface="Arial" pitchFamily="34" charset="0"/>
              <a:cs typeface="Arial" pitchFamily="34" charset="0"/>
            </a:endParaRPr>
          </a:p>
        </p:txBody>
      </p:sp>
      <p:sp>
        <p:nvSpPr>
          <p:cNvPr id="23576" name="AutoShape 26"/>
          <p:cNvSpPr>
            <a:spLocks noChangeArrowheads="1"/>
          </p:cNvSpPr>
          <p:nvPr/>
        </p:nvSpPr>
        <p:spPr bwMode="auto">
          <a:xfrm rot="16200000">
            <a:off x="9261526" y="3257664"/>
            <a:ext cx="2943322" cy="801254"/>
          </a:xfrm>
          <a:prstGeom prst="leftRightArrow">
            <a:avLst>
              <a:gd name="adj1" fmla="val 50000"/>
              <a:gd name="adj2" fmla="val 88405"/>
            </a:avLst>
          </a:prstGeom>
          <a:solidFill>
            <a:srgbClr val="D6E3BC"/>
          </a:solidFill>
          <a:ln w="9525">
            <a:solidFill>
              <a:srgbClr val="000000"/>
            </a:solidFill>
            <a:miter lim="800000"/>
            <a:headEnd/>
            <a:tailEnd/>
          </a:ln>
        </p:spPr>
        <p:txBody>
          <a:bodyPr vert="horz"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i="0" dirty="0">
                <a:latin typeface="Calibri" panose="020F0502020204030204" pitchFamily="34" charset="0"/>
                <a:cs typeface="Arial" panose="020B0604020202020204" pitchFamily="34" charset="0"/>
              </a:rPr>
              <a:t>Vertikaalne väärtusahel</a:t>
            </a:r>
            <a:endParaRPr lang="et-EE" altLang="et-EE" sz="2000" i="0" dirty="0">
              <a:latin typeface="Arial" panose="020B0604020202020204" pitchFamily="34" charset="0"/>
              <a:cs typeface="Arial" panose="020B0604020202020204" pitchFamily="34" charset="0"/>
            </a:endParaRPr>
          </a:p>
        </p:txBody>
      </p:sp>
      <p:sp>
        <p:nvSpPr>
          <p:cNvPr id="23577" name="Rectangle 28"/>
          <p:cNvSpPr>
            <a:spLocks noChangeArrowheads="1"/>
          </p:cNvSpPr>
          <p:nvPr/>
        </p:nvSpPr>
        <p:spPr bwMode="auto">
          <a:xfrm>
            <a:off x="6929765" y="1832547"/>
            <a:ext cx="2891159" cy="28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a:spcAft>
                <a:spcPts val="1000"/>
              </a:spcAft>
            </a:pPr>
            <a:r>
              <a:rPr lang="et-EE" altLang="et-EE" sz="1200" b="1" i="0" dirty="0">
                <a:latin typeface="Calibri" panose="020F0502020204030204" pitchFamily="34" charset="0"/>
                <a:cs typeface="Arial" panose="020B0604020202020204" pitchFamily="34" charset="0"/>
              </a:rPr>
              <a:t>Ettevõte</a:t>
            </a:r>
            <a:endParaRPr lang="et-EE" altLang="et-EE" sz="1200" i="0" dirty="0">
              <a:latin typeface="Arial" panose="020B0604020202020204" pitchFamily="34" charset="0"/>
              <a:cs typeface="Arial" panose="020B0604020202020204" pitchFamily="34" charset="0"/>
            </a:endParaRPr>
          </a:p>
        </p:txBody>
      </p:sp>
      <p:sp>
        <p:nvSpPr>
          <p:cNvPr id="26" name="Isosceles Triangle 38"/>
          <p:cNvSpPr/>
          <p:nvPr/>
        </p:nvSpPr>
        <p:spPr>
          <a:xfrm rot="10800000">
            <a:off x="6931403" y="5146650"/>
            <a:ext cx="2889522" cy="285100"/>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p>
        </p:txBody>
      </p:sp>
      <p:sp>
        <p:nvSpPr>
          <p:cNvPr id="27" name="Title 1">
            <a:extLst>
              <a:ext uri="{FF2B5EF4-FFF2-40B4-BE49-F238E27FC236}">
                <a16:creationId xmlns:a16="http://schemas.microsoft.com/office/drawing/2014/main" id="{A23ABC30-C2EC-4DB9-9973-F30E77B8C65C}"/>
              </a:ext>
            </a:extLst>
          </p:cNvPr>
          <p:cNvSpPr txBox="1">
            <a:spLocks/>
          </p:cNvSpPr>
          <p:nvPr/>
        </p:nvSpPr>
        <p:spPr>
          <a:xfrm>
            <a:off x="1484311" y="157656"/>
            <a:ext cx="10018713" cy="127700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t-EE" altLang="et-EE" dirty="0"/>
              <a:t>Vertikaalne ja horisontaalne integratsioon</a:t>
            </a:r>
          </a:p>
        </p:txBody>
      </p:sp>
      <p:sp>
        <p:nvSpPr>
          <p:cNvPr id="29" name="AutoShape 19"/>
          <p:cNvSpPr>
            <a:spLocks noChangeArrowheads="1"/>
          </p:cNvSpPr>
          <p:nvPr/>
        </p:nvSpPr>
        <p:spPr bwMode="auto">
          <a:xfrm>
            <a:off x="6919375" y="3456244"/>
            <a:ext cx="1267042" cy="401357"/>
          </a:xfrm>
          <a:prstGeom prst="chevron">
            <a:avLst>
              <a:gd name="adj" fmla="val 63830"/>
            </a:avLst>
          </a:prstGeom>
          <a:solidFill>
            <a:schemeClr val="accent2">
              <a:lumMod val="20000"/>
              <a:lumOff val="80000"/>
            </a:schemeClr>
          </a:solidFill>
          <a:ln w="9525">
            <a:solidFill>
              <a:srgbClr val="000000"/>
            </a:solidFill>
            <a:miter lim="800000"/>
            <a:headEnd/>
            <a:tailEnd/>
          </a:ln>
        </p:spPr>
        <p:txBody>
          <a:bodyPr anchor="ctr"/>
          <a:lstStyle/>
          <a:p>
            <a:pPr>
              <a:spcAft>
                <a:spcPts val="1000"/>
              </a:spcAft>
              <a:defRPr/>
            </a:pPr>
            <a:r>
              <a:rPr lang="et-EE" sz="1200" dirty="0">
                <a:latin typeface="Calibri" pitchFamily="34" charset="0"/>
                <a:cs typeface="Arial" pitchFamily="34" charset="0"/>
              </a:rPr>
              <a:t>Sisseost </a:t>
            </a:r>
            <a:endParaRPr lang="et-EE" sz="1200" dirty="0">
              <a:latin typeface="Arial" pitchFamily="34" charset="0"/>
              <a:cs typeface="Arial" pitchFamily="34" charset="0"/>
            </a:endParaRPr>
          </a:p>
        </p:txBody>
      </p:sp>
      <p:sp>
        <p:nvSpPr>
          <p:cNvPr id="30" name="AutoShape 19"/>
          <p:cNvSpPr>
            <a:spLocks noChangeArrowheads="1"/>
          </p:cNvSpPr>
          <p:nvPr/>
        </p:nvSpPr>
        <p:spPr bwMode="auto">
          <a:xfrm>
            <a:off x="8732455" y="3456244"/>
            <a:ext cx="1315553" cy="384525"/>
          </a:xfrm>
          <a:prstGeom prst="chevron">
            <a:avLst>
              <a:gd name="adj" fmla="val 63830"/>
            </a:avLst>
          </a:prstGeom>
          <a:solidFill>
            <a:schemeClr val="accent2">
              <a:lumMod val="20000"/>
              <a:lumOff val="80000"/>
            </a:schemeClr>
          </a:solidFill>
          <a:ln w="9525">
            <a:solidFill>
              <a:srgbClr val="000000"/>
            </a:solidFill>
            <a:miter lim="800000"/>
            <a:headEnd/>
            <a:tailEnd/>
          </a:ln>
        </p:spPr>
        <p:txBody>
          <a:bodyPr anchor="ctr"/>
          <a:lstStyle/>
          <a:p>
            <a:pPr>
              <a:spcAft>
                <a:spcPts val="1000"/>
              </a:spcAft>
              <a:defRPr/>
            </a:pPr>
            <a:r>
              <a:rPr lang="et-EE" sz="1200" dirty="0">
                <a:latin typeface="Calibri" pitchFamily="34" charset="0"/>
                <a:cs typeface="Arial" pitchFamily="34" charset="0"/>
              </a:rPr>
              <a:t>Logistika </a:t>
            </a:r>
            <a:endParaRPr lang="et-EE" sz="1200" dirty="0">
              <a:latin typeface="Arial" pitchFamily="34" charset="0"/>
              <a:cs typeface="Arial" pitchFamily="34" charset="0"/>
            </a:endParaRPr>
          </a:p>
        </p:txBody>
      </p:sp>
      <p:sp>
        <p:nvSpPr>
          <p:cNvPr id="31" name="Rectangle 17"/>
          <p:cNvSpPr>
            <a:spLocks noChangeArrowheads="1"/>
          </p:cNvSpPr>
          <p:nvPr/>
        </p:nvSpPr>
        <p:spPr bwMode="auto">
          <a:xfrm>
            <a:off x="6922605" y="3841948"/>
            <a:ext cx="2901549" cy="42215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Teenindus </a:t>
            </a:r>
            <a:endParaRPr lang="et-EE" sz="1200" dirty="0">
              <a:latin typeface="Arial" pitchFamily="34" charset="0"/>
              <a:cs typeface="Arial" pitchFamily="34" charset="0"/>
            </a:endParaRPr>
          </a:p>
        </p:txBody>
      </p:sp>
      <p:sp>
        <p:nvSpPr>
          <p:cNvPr id="32" name="Rectangle 17"/>
          <p:cNvSpPr>
            <a:spLocks noChangeArrowheads="1"/>
          </p:cNvSpPr>
          <p:nvPr/>
        </p:nvSpPr>
        <p:spPr bwMode="auto">
          <a:xfrm>
            <a:off x="6919375" y="4274869"/>
            <a:ext cx="2901549" cy="42215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Ettevõtteülene IT</a:t>
            </a:r>
            <a:endParaRPr lang="et-EE" sz="1200" dirty="0">
              <a:latin typeface="Arial" pitchFamily="34" charset="0"/>
              <a:cs typeface="Arial" pitchFamily="34" charset="0"/>
            </a:endParaRPr>
          </a:p>
        </p:txBody>
      </p:sp>
      <p:sp>
        <p:nvSpPr>
          <p:cNvPr id="33" name="Rectangle 17"/>
          <p:cNvSpPr>
            <a:spLocks noChangeArrowheads="1"/>
          </p:cNvSpPr>
          <p:nvPr/>
        </p:nvSpPr>
        <p:spPr bwMode="auto">
          <a:xfrm>
            <a:off x="6915445" y="4707790"/>
            <a:ext cx="2901549" cy="422159"/>
          </a:xfrm>
          <a:prstGeom prst="rect">
            <a:avLst/>
          </a:prstGeom>
          <a:solidFill>
            <a:schemeClr val="accent2">
              <a:lumMod val="20000"/>
              <a:lumOff val="80000"/>
            </a:schemeClr>
          </a:solidFill>
          <a:ln w="9525">
            <a:solidFill>
              <a:srgbClr val="000000"/>
            </a:solidFill>
            <a:miter lim="800000"/>
            <a:headEnd/>
            <a:tailEnd/>
          </a:ln>
        </p:spPr>
        <p:txBody>
          <a:bodyPr anchor="ctr"/>
          <a:lstStyle/>
          <a:p>
            <a:pPr algn="ctr">
              <a:spcAft>
                <a:spcPts val="1000"/>
              </a:spcAft>
              <a:defRPr/>
            </a:pPr>
            <a:r>
              <a:rPr lang="et-EE" sz="1200" dirty="0">
                <a:latin typeface="Calibri" pitchFamily="34" charset="0"/>
                <a:cs typeface="Arial" pitchFamily="34" charset="0"/>
              </a:rPr>
              <a:t>Finants, juriidika</a:t>
            </a:r>
            <a:endParaRPr lang="et-EE" sz="1200" dirty="0">
              <a:latin typeface="Arial" pitchFamily="34" charset="0"/>
              <a:cs typeface="Arial" pitchFamily="34" charset="0"/>
            </a:endParaRPr>
          </a:p>
        </p:txBody>
      </p:sp>
    </p:spTree>
    <p:extLst>
      <p:ext uri="{BB962C8B-B14F-4D97-AF65-F5344CB8AC3E}">
        <p14:creationId xmlns:p14="http://schemas.microsoft.com/office/powerpoint/2010/main" val="305357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346960" y="286605"/>
            <a:ext cx="7543800" cy="1053247"/>
          </a:xfrm>
        </p:spPr>
        <p:txBody>
          <a:bodyPr>
            <a:normAutofit fontScale="90000"/>
          </a:bodyPr>
          <a:lstStyle/>
          <a:p>
            <a:r>
              <a:rPr lang="et-EE" altLang="et-EE" dirty="0"/>
              <a:t>Integreerimise ja digitaliseerimise eesmärk</a:t>
            </a:r>
            <a:endParaRPr lang="en-US" altLang="et-EE" dirty="0"/>
          </a:p>
        </p:txBody>
      </p:sp>
      <p:sp>
        <p:nvSpPr>
          <p:cNvPr id="31747" name="Rectangle 4"/>
          <p:cNvSpPr>
            <a:spLocks noChangeArrowheads="1"/>
          </p:cNvSpPr>
          <p:nvPr/>
        </p:nvSpPr>
        <p:spPr bwMode="auto">
          <a:xfrm>
            <a:off x="2495551" y="1700214"/>
            <a:ext cx="1223963"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n-US" altLang="et-EE" sz="1200" i="0">
                <a:latin typeface="Calibri" panose="020F0502020204030204" pitchFamily="34" charset="0"/>
              </a:rPr>
              <a:t>Konseptuaalne </a:t>
            </a:r>
            <a:endParaRPr lang="et-EE" altLang="et-EE" sz="1200" i="0">
              <a:latin typeface="Calibri" panose="020F0502020204030204" pitchFamily="34" charset="0"/>
            </a:endParaRPr>
          </a:p>
          <a:p>
            <a:pPr eaLnBrk="1" hangingPunct="1"/>
            <a:r>
              <a:rPr lang="en-US" altLang="et-EE" sz="1200" i="0">
                <a:latin typeface="Calibri" panose="020F0502020204030204" pitchFamily="34" charset="0"/>
              </a:rPr>
              <a:t>aren</a:t>
            </a:r>
            <a:r>
              <a:rPr lang="et-EE" altLang="et-EE" sz="1200" i="0">
                <a:latin typeface="Calibri" panose="020F0502020204030204" pitchFamily="34" charset="0"/>
              </a:rPr>
              <a:t>dus</a:t>
            </a:r>
            <a:endParaRPr lang="en-US" altLang="et-EE" sz="1200"/>
          </a:p>
          <a:p>
            <a:pPr eaLnBrk="1" hangingPunct="1"/>
            <a:endParaRPr lang="en-GB" altLang="et-EE" sz="1200"/>
          </a:p>
        </p:txBody>
      </p:sp>
      <p:sp>
        <p:nvSpPr>
          <p:cNvPr id="31748" name="Rectangle 6"/>
          <p:cNvSpPr>
            <a:spLocks noChangeArrowheads="1"/>
          </p:cNvSpPr>
          <p:nvPr/>
        </p:nvSpPr>
        <p:spPr bwMode="auto">
          <a:xfrm>
            <a:off x="3935413" y="1700214"/>
            <a:ext cx="1223962"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dirty="0">
                <a:latin typeface="Calibri" panose="020F0502020204030204" pitchFamily="34" charset="0"/>
              </a:rPr>
              <a:t>Toote </a:t>
            </a:r>
          </a:p>
          <a:p>
            <a:pPr eaLnBrk="1" hangingPunct="1"/>
            <a:r>
              <a:rPr lang="et-EE" altLang="et-EE" sz="1200" i="0" dirty="0">
                <a:latin typeface="Calibri" panose="020F0502020204030204" pitchFamily="34" charset="0"/>
              </a:rPr>
              <a:t>arendus</a:t>
            </a:r>
            <a:endParaRPr lang="en-US" altLang="et-EE" sz="1200" dirty="0"/>
          </a:p>
          <a:p>
            <a:pPr eaLnBrk="1" hangingPunct="1"/>
            <a:endParaRPr lang="en-GB" altLang="et-EE" sz="1200" dirty="0"/>
          </a:p>
        </p:txBody>
      </p:sp>
      <p:sp>
        <p:nvSpPr>
          <p:cNvPr id="31749" name="Rectangle 7"/>
          <p:cNvSpPr>
            <a:spLocks noChangeArrowheads="1"/>
          </p:cNvSpPr>
          <p:nvPr/>
        </p:nvSpPr>
        <p:spPr bwMode="auto">
          <a:xfrm>
            <a:off x="5375275" y="1700214"/>
            <a:ext cx="1225550"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Tehnoloogiline</a:t>
            </a:r>
          </a:p>
          <a:p>
            <a:pPr eaLnBrk="1" hangingPunct="1"/>
            <a:r>
              <a:rPr lang="et-EE" altLang="et-EE" sz="1200" i="0">
                <a:latin typeface="Calibri" panose="020F0502020204030204" pitchFamily="34" charset="0"/>
              </a:rPr>
              <a:t>arendus</a:t>
            </a:r>
            <a:endParaRPr lang="en-US" altLang="et-EE" sz="1200"/>
          </a:p>
          <a:p>
            <a:pPr eaLnBrk="1" hangingPunct="1"/>
            <a:endParaRPr lang="en-GB" altLang="et-EE" sz="1200"/>
          </a:p>
        </p:txBody>
      </p:sp>
      <p:sp>
        <p:nvSpPr>
          <p:cNvPr id="31750" name="Rectangle 8"/>
          <p:cNvSpPr>
            <a:spLocks noChangeArrowheads="1"/>
          </p:cNvSpPr>
          <p:nvPr/>
        </p:nvSpPr>
        <p:spPr bwMode="auto">
          <a:xfrm>
            <a:off x="6816726" y="1700214"/>
            <a:ext cx="1223963"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Tootmine</a:t>
            </a:r>
            <a:endParaRPr lang="en-US" altLang="et-EE" sz="1200"/>
          </a:p>
          <a:p>
            <a:pPr eaLnBrk="1" hangingPunct="1"/>
            <a:endParaRPr lang="en-GB" altLang="et-EE" sz="1200"/>
          </a:p>
        </p:txBody>
      </p:sp>
      <p:sp>
        <p:nvSpPr>
          <p:cNvPr id="31751" name="Rectangle 9"/>
          <p:cNvSpPr>
            <a:spLocks noChangeArrowheads="1"/>
          </p:cNvSpPr>
          <p:nvPr/>
        </p:nvSpPr>
        <p:spPr bwMode="auto">
          <a:xfrm>
            <a:off x="8256588" y="1700214"/>
            <a:ext cx="1223962"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Müük ja müügi-</a:t>
            </a:r>
          </a:p>
          <a:p>
            <a:pPr eaLnBrk="1" hangingPunct="1"/>
            <a:r>
              <a:rPr lang="et-EE" altLang="et-EE" sz="1200" i="0">
                <a:latin typeface="Calibri" panose="020F0502020204030204" pitchFamily="34" charset="0"/>
              </a:rPr>
              <a:t>järgne teenindus</a:t>
            </a:r>
            <a:endParaRPr lang="en-US" altLang="et-EE" sz="1200"/>
          </a:p>
          <a:p>
            <a:pPr eaLnBrk="1" hangingPunct="1"/>
            <a:endParaRPr lang="en-GB" altLang="et-EE" sz="1200"/>
          </a:p>
        </p:txBody>
      </p:sp>
      <p:sp>
        <p:nvSpPr>
          <p:cNvPr id="31752" name="Rectangle 5" descr="Light upward diagonal"/>
          <p:cNvSpPr>
            <a:spLocks noChangeArrowheads="1"/>
          </p:cNvSpPr>
          <p:nvPr/>
        </p:nvSpPr>
        <p:spPr bwMode="auto">
          <a:xfrm>
            <a:off x="5159375" y="1700214"/>
            <a:ext cx="247650" cy="504825"/>
          </a:xfrm>
          <a:prstGeom prst="rect">
            <a:avLst/>
          </a:prstGeom>
          <a:pattFill prst="ltUpDiag">
            <a:fgClr>
              <a:srgbClr val="000000"/>
            </a:fgClr>
            <a:bgClr>
              <a:srgbClr val="FFFFFF"/>
            </a:bgClr>
          </a:patt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3" name="Rectangle 5" descr="Light upward diagonal"/>
          <p:cNvSpPr>
            <a:spLocks noChangeArrowheads="1"/>
          </p:cNvSpPr>
          <p:nvPr/>
        </p:nvSpPr>
        <p:spPr bwMode="auto">
          <a:xfrm>
            <a:off x="6600825" y="1700214"/>
            <a:ext cx="247650" cy="504825"/>
          </a:xfrm>
          <a:prstGeom prst="rect">
            <a:avLst/>
          </a:prstGeom>
          <a:pattFill prst="ltUpDiag">
            <a:fgClr>
              <a:srgbClr val="000000"/>
            </a:fgClr>
            <a:bgClr>
              <a:srgbClr val="FFFFFF"/>
            </a:bgClr>
          </a:patt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4" name="Rectangle 5" descr="Light upward diagonal"/>
          <p:cNvSpPr>
            <a:spLocks noChangeArrowheads="1"/>
          </p:cNvSpPr>
          <p:nvPr/>
        </p:nvSpPr>
        <p:spPr bwMode="auto">
          <a:xfrm>
            <a:off x="8040688" y="1700214"/>
            <a:ext cx="247650" cy="504825"/>
          </a:xfrm>
          <a:prstGeom prst="rect">
            <a:avLst/>
          </a:prstGeom>
          <a:pattFill prst="ltUpDiag">
            <a:fgClr>
              <a:srgbClr val="000000"/>
            </a:fgClr>
            <a:bgClr>
              <a:srgbClr val="FFFFFF"/>
            </a:bgClr>
          </a:patt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5" name="Rectangle 5" descr="Light upward diagonal"/>
          <p:cNvSpPr>
            <a:spLocks noChangeArrowheads="1"/>
          </p:cNvSpPr>
          <p:nvPr/>
        </p:nvSpPr>
        <p:spPr bwMode="auto">
          <a:xfrm>
            <a:off x="3719513" y="1700214"/>
            <a:ext cx="247650" cy="504825"/>
          </a:xfrm>
          <a:prstGeom prst="rect">
            <a:avLst/>
          </a:prstGeom>
          <a:pattFill prst="ltUpDiag">
            <a:fgClr>
              <a:srgbClr val="000000"/>
            </a:fgClr>
            <a:bgClr>
              <a:srgbClr val="FFFFFF"/>
            </a:bgClr>
          </a:patt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6" name="AutoShape 6"/>
          <p:cNvSpPr>
            <a:spLocks noChangeArrowheads="1"/>
          </p:cNvSpPr>
          <p:nvPr/>
        </p:nvSpPr>
        <p:spPr bwMode="auto">
          <a:xfrm>
            <a:off x="3575051" y="1557339"/>
            <a:ext cx="619125" cy="90487"/>
          </a:xfrm>
          <a:prstGeom prst="curvedDownArrow">
            <a:avLst>
              <a:gd name="adj1" fmla="val 4055"/>
              <a:gd name="adj2" fmla="val 140897"/>
              <a:gd name="adj3" fmla="val 33333"/>
            </a:avLst>
          </a:prstGeom>
          <a:solidFill>
            <a:srgbClr val="FFFFFF"/>
          </a:solid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7" name="AutoShape 7"/>
          <p:cNvSpPr>
            <a:spLocks noChangeArrowheads="1"/>
          </p:cNvSpPr>
          <p:nvPr/>
        </p:nvSpPr>
        <p:spPr bwMode="auto">
          <a:xfrm>
            <a:off x="4943476" y="1557339"/>
            <a:ext cx="619125" cy="90487"/>
          </a:xfrm>
          <a:prstGeom prst="curvedDownArrow">
            <a:avLst>
              <a:gd name="adj1" fmla="val 4055"/>
              <a:gd name="adj2" fmla="val 140897"/>
              <a:gd name="adj3" fmla="val 33333"/>
            </a:avLst>
          </a:prstGeom>
          <a:solidFill>
            <a:srgbClr val="FFFFFF"/>
          </a:solid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8" name="AutoShape 8"/>
          <p:cNvSpPr>
            <a:spLocks noChangeArrowheads="1"/>
          </p:cNvSpPr>
          <p:nvPr/>
        </p:nvSpPr>
        <p:spPr bwMode="auto">
          <a:xfrm>
            <a:off x="6383339" y="1557339"/>
            <a:ext cx="619125" cy="90487"/>
          </a:xfrm>
          <a:prstGeom prst="curvedDownArrow">
            <a:avLst>
              <a:gd name="adj1" fmla="val 4055"/>
              <a:gd name="adj2" fmla="val 140897"/>
              <a:gd name="adj3" fmla="val 33333"/>
            </a:avLst>
          </a:prstGeom>
          <a:solidFill>
            <a:srgbClr val="FFFFFF"/>
          </a:solid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59" name="AutoShape 9"/>
          <p:cNvSpPr>
            <a:spLocks noChangeArrowheads="1"/>
          </p:cNvSpPr>
          <p:nvPr/>
        </p:nvSpPr>
        <p:spPr bwMode="auto">
          <a:xfrm>
            <a:off x="7824789" y="1557339"/>
            <a:ext cx="619125" cy="90487"/>
          </a:xfrm>
          <a:prstGeom prst="curvedDownArrow">
            <a:avLst>
              <a:gd name="adj1" fmla="val 4055"/>
              <a:gd name="adj2" fmla="val 140897"/>
              <a:gd name="adj3" fmla="val 33333"/>
            </a:avLst>
          </a:prstGeom>
          <a:solidFill>
            <a:srgbClr val="FFFFFF"/>
          </a:solid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cxnSp>
        <p:nvCxnSpPr>
          <p:cNvPr id="31760" name="AutoShape 10"/>
          <p:cNvCxnSpPr>
            <a:cxnSpLocks noChangeShapeType="1"/>
          </p:cNvCxnSpPr>
          <p:nvPr/>
        </p:nvCxnSpPr>
        <p:spPr bwMode="auto">
          <a:xfrm>
            <a:off x="2495550" y="2060576"/>
            <a:ext cx="0" cy="40671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761" name="AutoShape 11"/>
          <p:cNvCxnSpPr>
            <a:cxnSpLocks noChangeShapeType="1"/>
          </p:cNvCxnSpPr>
          <p:nvPr/>
        </p:nvCxnSpPr>
        <p:spPr bwMode="auto">
          <a:xfrm>
            <a:off x="9480550" y="1989138"/>
            <a:ext cx="0" cy="7048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762" name="AutoShape 12"/>
          <p:cNvCxnSpPr>
            <a:cxnSpLocks noChangeShapeType="1"/>
          </p:cNvCxnSpPr>
          <p:nvPr/>
        </p:nvCxnSpPr>
        <p:spPr bwMode="auto">
          <a:xfrm>
            <a:off x="2495550" y="2708275"/>
            <a:ext cx="6985000"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3" name="AutoShape 13"/>
          <p:cNvCxnSpPr>
            <a:cxnSpLocks noChangeShapeType="1"/>
          </p:cNvCxnSpPr>
          <p:nvPr/>
        </p:nvCxnSpPr>
        <p:spPr bwMode="auto">
          <a:xfrm>
            <a:off x="5016500" y="5445126"/>
            <a:ext cx="0" cy="6953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764" name="AutoShape 14"/>
          <p:cNvCxnSpPr>
            <a:cxnSpLocks noChangeShapeType="1"/>
          </p:cNvCxnSpPr>
          <p:nvPr/>
        </p:nvCxnSpPr>
        <p:spPr bwMode="auto">
          <a:xfrm>
            <a:off x="2495550" y="6127750"/>
            <a:ext cx="2520950" cy="158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1765" name="TextBox 23"/>
          <p:cNvSpPr txBox="1">
            <a:spLocks noChangeArrowheads="1"/>
          </p:cNvSpPr>
          <p:nvPr/>
        </p:nvSpPr>
        <p:spPr bwMode="auto">
          <a:xfrm>
            <a:off x="5232401" y="2420939"/>
            <a:ext cx="143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a:t>Tootmistsükkel</a:t>
            </a:r>
            <a:endParaRPr lang="en-GB" altLang="et-EE" sz="1200"/>
          </a:p>
        </p:txBody>
      </p:sp>
      <p:sp>
        <p:nvSpPr>
          <p:cNvPr id="31766" name="TextBox 24"/>
          <p:cNvSpPr txBox="1">
            <a:spLocks noChangeArrowheads="1"/>
          </p:cNvSpPr>
          <p:nvPr/>
        </p:nvSpPr>
        <p:spPr bwMode="auto">
          <a:xfrm>
            <a:off x="3000376" y="5876926"/>
            <a:ext cx="1439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a:t>Tootmistsükkel</a:t>
            </a:r>
            <a:endParaRPr lang="en-GB" altLang="et-EE" sz="1200"/>
          </a:p>
        </p:txBody>
      </p:sp>
      <p:sp>
        <p:nvSpPr>
          <p:cNvPr id="31767" name="Rectangle 26"/>
          <p:cNvSpPr>
            <a:spLocks noChangeArrowheads="1"/>
          </p:cNvSpPr>
          <p:nvPr/>
        </p:nvSpPr>
        <p:spPr bwMode="auto">
          <a:xfrm>
            <a:off x="2495551" y="2997200"/>
            <a:ext cx="1223963" cy="503238"/>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n-US" altLang="et-EE" sz="1200" i="0">
                <a:latin typeface="Calibri" panose="020F0502020204030204" pitchFamily="34" charset="0"/>
              </a:rPr>
              <a:t>Konseptuaalne </a:t>
            </a:r>
            <a:endParaRPr lang="et-EE" altLang="et-EE" sz="1200" i="0">
              <a:latin typeface="Calibri" panose="020F0502020204030204" pitchFamily="34" charset="0"/>
            </a:endParaRPr>
          </a:p>
          <a:p>
            <a:pPr eaLnBrk="1" hangingPunct="1"/>
            <a:r>
              <a:rPr lang="en-US" altLang="et-EE" sz="1200" i="0">
                <a:latin typeface="Calibri" panose="020F0502020204030204" pitchFamily="34" charset="0"/>
              </a:rPr>
              <a:t>aren</a:t>
            </a:r>
            <a:r>
              <a:rPr lang="et-EE" altLang="et-EE" sz="1200" i="0">
                <a:latin typeface="Calibri" panose="020F0502020204030204" pitchFamily="34" charset="0"/>
              </a:rPr>
              <a:t>dus</a:t>
            </a:r>
            <a:endParaRPr lang="en-US" altLang="et-EE" sz="1200"/>
          </a:p>
          <a:p>
            <a:pPr eaLnBrk="1" hangingPunct="1"/>
            <a:endParaRPr lang="en-GB" altLang="et-EE" sz="1200"/>
          </a:p>
        </p:txBody>
      </p:sp>
      <p:sp>
        <p:nvSpPr>
          <p:cNvPr id="31768" name="Rectangle 27"/>
          <p:cNvSpPr>
            <a:spLocks noChangeArrowheads="1"/>
          </p:cNvSpPr>
          <p:nvPr/>
        </p:nvSpPr>
        <p:spPr bwMode="auto">
          <a:xfrm>
            <a:off x="2855913" y="3500439"/>
            <a:ext cx="1223962"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Toote </a:t>
            </a:r>
          </a:p>
          <a:p>
            <a:pPr eaLnBrk="1" hangingPunct="1"/>
            <a:r>
              <a:rPr lang="et-EE" altLang="et-EE" sz="1200" i="0">
                <a:latin typeface="Calibri" panose="020F0502020204030204" pitchFamily="34" charset="0"/>
              </a:rPr>
              <a:t>arendus</a:t>
            </a:r>
            <a:endParaRPr lang="en-US" altLang="et-EE" sz="1200"/>
          </a:p>
          <a:p>
            <a:pPr eaLnBrk="1" hangingPunct="1"/>
            <a:endParaRPr lang="en-GB" altLang="et-EE" sz="1200"/>
          </a:p>
        </p:txBody>
      </p:sp>
      <p:sp>
        <p:nvSpPr>
          <p:cNvPr id="31769" name="Rectangle 28"/>
          <p:cNvSpPr>
            <a:spLocks noChangeArrowheads="1"/>
          </p:cNvSpPr>
          <p:nvPr/>
        </p:nvSpPr>
        <p:spPr bwMode="auto">
          <a:xfrm>
            <a:off x="3143251" y="4005264"/>
            <a:ext cx="1223963" cy="503237"/>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Tehnoloogiline</a:t>
            </a:r>
          </a:p>
          <a:p>
            <a:pPr eaLnBrk="1" hangingPunct="1"/>
            <a:r>
              <a:rPr lang="et-EE" altLang="et-EE" sz="1200" i="0">
                <a:latin typeface="Calibri" panose="020F0502020204030204" pitchFamily="34" charset="0"/>
              </a:rPr>
              <a:t>arendus</a:t>
            </a:r>
            <a:endParaRPr lang="en-US" altLang="et-EE" sz="1200"/>
          </a:p>
          <a:p>
            <a:pPr eaLnBrk="1" hangingPunct="1"/>
            <a:endParaRPr lang="en-GB" altLang="et-EE" sz="1200"/>
          </a:p>
        </p:txBody>
      </p:sp>
      <p:sp>
        <p:nvSpPr>
          <p:cNvPr id="31770" name="Rectangle 29"/>
          <p:cNvSpPr>
            <a:spLocks noChangeArrowheads="1"/>
          </p:cNvSpPr>
          <p:nvPr/>
        </p:nvSpPr>
        <p:spPr bwMode="auto">
          <a:xfrm>
            <a:off x="3432176" y="4508501"/>
            <a:ext cx="1223963" cy="504825"/>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Tootmine</a:t>
            </a:r>
            <a:endParaRPr lang="en-US" altLang="et-EE" sz="1200"/>
          </a:p>
          <a:p>
            <a:pPr eaLnBrk="1" hangingPunct="1"/>
            <a:endParaRPr lang="en-GB" altLang="et-EE" sz="1200"/>
          </a:p>
        </p:txBody>
      </p:sp>
      <p:sp>
        <p:nvSpPr>
          <p:cNvPr id="31771" name="Rectangle 30"/>
          <p:cNvSpPr>
            <a:spLocks noChangeArrowheads="1"/>
          </p:cNvSpPr>
          <p:nvPr/>
        </p:nvSpPr>
        <p:spPr bwMode="auto">
          <a:xfrm>
            <a:off x="2855914" y="5013325"/>
            <a:ext cx="2160587" cy="503238"/>
          </a:xfrm>
          <a:prstGeom prst="rect">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200" i="0">
                <a:latin typeface="Calibri" panose="020F0502020204030204" pitchFamily="34" charset="0"/>
              </a:rPr>
              <a:t>Müük ja müügi-</a:t>
            </a:r>
          </a:p>
          <a:p>
            <a:pPr eaLnBrk="1" hangingPunct="1"/>
            <a:r>
              <a:rPr lang="et-EE" altLang="et-EE" sz="1200" i="0">
                <a:latin typeface="Calibri" panose="020F0502020204030204" pitchFamily="34" charset="0"/>
              </a:rPr>
              <a:t>järgne teenindus</a:t>
            </a:r>
            <a:endParaRPr lang="en-US" altLang="et-EE" sz="1200"/>
          </a:p>
          <a:p>
            <a:pPr eaLnBrk="1" hangingPunct="1"/>
            <a:endParaRPr lang="en-GB" altLang="et-EE" sz="1200"/>
          </a:p>
        </p:txBody>
      </p:sp>
      <p:sp>
        <p:nvSpPr>
          <p:cNvPr id="31772" name="TextBox 37"/>
          <p:cNvSpPr txBox="1">
            <a:spLocks noChangeArrowheads="1"/>
          </p:cNvSpPr>
          <p:nvPr/>
        </p:nvSpPr>
        <p:spPr bwMode="auto">
          <a:xfrm>
            <a:off x="5591175" y="3933825"/>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400"/>
              <a:t>Agiilne tootmine</a:t>
            </a:r>
            <a:endParaRPr lang="en-GB" altLang="et-EE" sz="1400"/>
          </a:p>
        </p:txBody>
      </p:sp>
      <p:sp>
        <p:nvSpPr>
          <p:cNvPr id="31773" name="TextBox 38"/>
          <p:cNvSpPr txBox="1">
            <a:spLocks noChangeArrowheads="1"/>
          </p:cNvSpPr>
          <p:nvPr/>
        </p:nvSpPr>
        <p:spPr bwMode="auto">
          <a:xfrm>
            <a:off x="7824788" y="3284539"/>
            <a:ext cx="165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r>
              <a:rPr lang="et-EE" altLang="et-EE" sz="1400"/>
              <a:t>Järjestikune tootmine</a:t>
            </a:r>
            <a:endParaRPr lang="en-GB" altLang="et-EE" sz="1400"/>
          </a:p>
        </p:txBody>
      </p:sp>
      <p:cxnSp>
        <p:nvCxnSpPr>
          <p:cNvPr id="31774" name="Straight Connector 40"/>
          <p:cNvCxnSpPr>
            <a:cxnSpLocks noChangeShapeType="1"/>
          </p:cNvCxnSpPr>
          <p:nvPr/>
        </p:nvCxnSpPr>
        <p:spPr bwMode="auto">
          <a:xfrm>
            <a:off x="5664200" y="4221163"/>
            <a:ext cx="129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1775" name="Straight Connector 41"/>
          <p:cNvCxnSpPr>
            <a:cxnSpLocks noChangeShapeType="1"/>
          </p:cNvCxnSpPr>
          <p:nvPr/>
        </p:nvCxnSpPr>
        <p:spPr bwMode="auto">
          <a:xfrm>
            <a:off x="8040688" y="3789363"/>
            <a:ext cx="1295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776" name="AutoShape 21"/>
          <p:cNvSpPr>
            <a:spLocks noChangeArrowheads="1"/>
          </p:cNvSpPr>
          <p:nvPr/>
        </p:nvSpPr>
        <p:spPr bwMode="auto">
          <a:xfrm rot="4758342">
            <a:off x="7296944" y="3010694"/>
            <a:ext cx="557212" cy="2762250"/>
          </a:xfrm>
          <a:prstGeom prst="curvedLeftArrow">
            <a:avLst>
              <a:gd name="adj1" fmla="val 2938"/>
              <a:gd name="adj2" fmla="val 99145"/>
              <a:gd name="adj3" fmla="val 33977"/>
            </a:avLst>
          </a:prstGeom>
          <a:solidFill>
            <a:srgbClr val="FFFFFF"/>
          </a:solidFill>
          <a:ln w="9525">
            <a:solidFill>
              <a:srgbClr val="000000"/>
            </a:solidFill>
            <a:miter lim="800000"/>
            <a:headEnd/>
            <a:tailEnd/>
          </a:ln>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77" name="Curved Left Arrow 45"/>
          <p:cNvSpPr>
            <a:spLocks noChangeArrowheads="1"/>
          </p:cNvSpPr>
          <p:nvPr/>
        </p:nvSpPr>
        <p:spPr bwMode="auto">
          <a:xfrm rot="-1247139">
            <a:off x="3806826" y="2166938"/>
            <a:ext cx="1584325" cy="4437062"/>
          </a:xfrm>
          <a:prstGeom prst="curvedLeftArrow">
            <a:avLst>
              <a:gd name="adj1" fmla="val 0"/>
              <a:gd name="adj2" fmla="val 20797"/>
              <a:gd name="adj3" fmla="val 17708"/>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
        <p:nvSpPr>
          <p:cNvPr id="31778" name="Curved Left Arrow 46"/>
          <p:cNvSpPr>
            <a:spLocks noChangeArrowheads="1"/>
          </p:cNvSpPr>
          <p:nvPr/>
        </p:nvSpPr>
        <p:spPr bwMode="auto">
          <a:xfrm rot="9673305">
            <a:off x="2195514" y="2557463"/>
            <a:ext cx="1584325" cy="4437062"/>
          </a:xfrm>
          <a:prstGeom prst="curvedLeftArrow">
            <a:avLst>
              <a:gd name="adj1" fmla="val 0"/>
              <a:gd name="adj2" fmla="val 20797"/>
              <a:gd name="adj3" fmla="val 17708"/>
            </a:avLst>
          </a:prstGeom>
          <a:solidFill>
            <a:schemeClr val="accent1"/>
          </a:solidFill>
          <a:ln w="9525" algn="ctr">
            <a:solidFill>
              <a:schemeClr val="tx1"/>
            </a:solidFill>
            <a:round/>
            <a:headEnd/>
            <a:tailEnd/>
          </a:ln>
        </p:spPr>
        <p:txBody>
          <a:bodyPr wrap="none"/>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i="1">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i="1">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i="1">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i="1">
                <a:solidFill>
                  <a:schemeClr val="tx1"/>
                </a:solidFill>
                <a:latin typeface="Times New Roman" panose="02020603050405020304" pitchFamily="18" charset="0"/>
              </a:defRPr>
            </a:lvl9pPr>
          </a:lstStyle>
          <a:p>
            <a:pPr eaLnBrk="1" hangingPunct="1"/>
            <a:endParaRPr lang="en-US" altLang="et-EE"/>
          </a:p>
        </p:txBody>
      </p:sp>
    </p:spTree>
    <p:extLst>
      <p:ext uri="{BB962C8B-B14F-4D97-AF65-F5344CB8AC3E}">
        <p14:creationId xmlns:p14="http://schemas.microsoft.com/office/powerpoint/2010/main" val="191931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ealkiri 1"/>
          <p:cNvSpPr>
            <a:spLocks noGrp="1"/>
          </p:cNvSpPr>
          <p:nvPr>
            <p:ph type="title"/>
          </p:nvPr>
        </p:nvSpPr>
        <p:spPr>
          <a:xfrm>
            <a:off x="1484311" y="386247"/>
            <a:ext cx="10018713" cy="1395248"/>
          </a:xfrm>
        </p:spPr>
        <p:txBody>
          <a:bodyPr/>
          <a:lstStyle/>
          <a:p>
            <a:r>
              <a:rPr lang="et-EE" altLang="et-EE" dirty="0"/>
              <a:t>Protsesside digitaliseerimine</a:t>
            </a:r>
          </a:p>
        </p:txBody>
      </p:sp>
      <p:sp>
        <p:nvSpPr>
          <p:cNvPr id="11267" name="Sisu kohatäide 2"/>
          <p:cNvSpPr>
            <a:spLocks noGrp="1"/>
          </p:cNvSpPr>
          <p:nvPr>
            <p:ph idx="1"/>
          </p:nvPr>
        </p:nvSpPr>
        <p:spPr>
          <a:xfrm>
            <a:off x="1484310" y="1781495"/>
            <a:ext cx="10018713" cy="4009705"/>
          </a:xfrm>
        </p:spPr>
        <p:txBody>
          <a:bodyPr>
            <a:noAutofit/>
          </a:bodyPr>
          <a:lstStyle/>
          <a:p>
            <a:r>
              <a:rPr lang="et-EE" altLang="et-EE" sz="2800" dirty="0"/>
              <a:t>Protsesside digitaliseerimine tähendab arvutustehniliste meetodite ja vahendite kasutamist ettevõttes.</a:t>
            </a:r>
          </a:p>
          <a:p>
            <a:endParaRPr lang="et-EE" altLang="et-EE" sz="2800" dirty="0"/>
          </a:p>
          <a:p>
            <a:r>
              <a:rPr lang="et-EE" altLang="et-EE" sz="2800" dirty="0"/>
              <a:t>Tootmise digitaliseerimise eesmärgiks on integreeritud tootmine, mis tähendab erinevate allüksuste ja protsesside eesmärgipärast sidustamist, mis võimaldab lühendada tootmistsükli (tellimuse teostuse tsükli) kestvust ja automatiseerida tootmist.</a:t>
            </a:r>
          </a:p>
        </p:txBody>
      </p:sp>
    </p:spTree>
    <p:extLst>
      <p:ext uri="{BB962C8B-B14F-4D97-AF65-F5344CB8AC3E}">
        <p14:creationId xmlns:p14="http://schemas.microsoft.com/office/powerpoint/2010/main" val="3333001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ks">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TM03457496[[fn=Parallaks]]</Template>
  <TotalTime>407</TotalTime>
  <Words>1061</Words>
  <Application>Microsoft Office PowerPoint</Application>
  <PresentationFormat>Laiekraan</PresentationFormat>
  <Paragraphs>343</Paragraphs>
  <Slides>32</Slides>
  <Notes>3</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32</vt:i4>
      </vt:variant>
    </vt:vector>
  </HeadingPairs>
  <TitlesOfParts>
    <vt:vector size="38" baseType="lpstr">
      <vt:lpstr>Arial</vt:lpstr>
      <vt:lpstr>Calibri</vt:lpstr>
      <vt:lpstr>Cambria Math</vt:lpstr>
      <vt:lpstr>Corbel</vt:lpstr>
      <vt:lpstr>Times New Roman</vt:lpstr>
      <vt:lpstr>Parallaks</vt:lpstr>
      <vt:lpstr>Tööstus 4.0  rakendamine praktikas</vt:lpstr>
      <vt:lpstr>Teemad</vt:lpstr>
      <vt:lpstr>Riikide aktiivsus EL-dus, Eesti on kõhkleja</vt:lpstr>
      <vt:lpstr>Muutusteks valmisolek on paratamatus?</vt:lpstr>
      <vt:lpstr>Tootmisettevõtte kontseptuaalne arhitektuur </vt:lpstr>
      <vt:lpstr>Tootmise põhitasandid</vt:lpstr>
      <vt:lpstr>PowerPointi esitlus</vt:lpstr>
      <vt:lpstr>Integreerimise ja digitaliseerimise eesmärk</vt:lpstr>
      <vt:lpstr>Protsesside digitaliseerimine</vt:lpstr>
      <vt:lpstr>Digitaliseerimise ulatus</vt:lpstr>
      <vt:lpstr>Tark tootmine</vt:lpstr>
      <vt:lpstr>Tööstus 4.0 on tegelikkus</vt:lpstr>
      <vt:lpstr> Tööstus 4.0 põhikoostisosad</vt:lpstr>
      <vt:lpstr>Küber-füüsikaline süsteem (CPS)</vt:lpstr>
      <vt:lpstr>Targad tehased (smart factories)</vt:lpstr>
      <vt:lpstr>Digitaaltootmise võtmetehnoloogiad</vt:lpstr>
      <vt:lpstr>Teabe esitus ja kasutamine</vt:lpstr>
      <vt:lpstr>Mõjude arvestamine ühe tulemusnäitaja  (KPI) parendamiseks</vt:lpstr>
      <vt:lpstr>Teostuse monitooring IMECC - TTÜ</vt:lpstr>
      <vt:lpstr>Andmeanalüüsi meetodite areng</vt:lpstr>
      <vt:lpstr>Info kogumine analüüsiks</vt:lpstr>
      <vt:lpstr>PowerPointi esitlus</vt:lpstr>
      <vt:lpstr>Automatiseerimise kontseptsioon</vt:lpstr>
      <vt:lpstr>Moodne tark tootmine</vt:lpstr>
      <vt:lpstr>Peamised takistused Tööstus 4.0 lahenduste juurutamisel  Saksamaa ettevõtetes</vt:lpstr>
      <vt:lpstr>Digiauditi eesmärk</vt:lpstr>
      <vt:lpstr>Tööstuse digitaliseerimise valdkonnad – digiauditi teemagrupid</vt:lpstr>
      <vt:lpstr>Küsimustiku olemus</vt:lpstr>
      <vt:lpstr>Ettevõtte digitaliseerimise taseme määramise tulemus</vt:lpstr>
      <vt:lpstr>Tulemuslikkuse arendusring</vt:lpstr>
      <vt:lpstr>Eesmärk pühendab abinõu</vt:lpstr>
      <vt:lpstr>Tänan!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Tööstus 4.0 pahe v paratamatus</dc:title>
  <dc:creator>Jüri</dc:creator>
  <cp:lastModifiedBy>KarlViiol@TARTUBAS.local</cp:lastModifiedBy>
  <cp:revision>46</cp:revision>
  <dcterms:created xsi:type="dcterms:W3CDTF">2017-10-12T08:48:26Z</dcterms:created>
  <dcterms:modified xsi:type="dcterms:W3CDTF">2018-03-06T06:56:54Z</dcterms:modified>
</cp:coreProperties>
</file>